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77" r:id="rId3"/>
    <p:sldId id="1651" r:id="rId4"/>
    <p:sldId id="1656" r:id="rId5"/>
    <p:sldId id="1658" r:id="rId6"/>
    <p:sldId id="1657" r:id="rId7"/>
    <p:sldId id="1659" r:id="rId8"/>
    <p:sldId id="1660" r:id="rId9"/>
    <p:sldId id="1652" r:id="rId10"/>
    <p:sldId id="1662" r:id="rId11"/>
    <p:sldId id="1680" r:id="rId12"/>
    <p:sldId id="1663" r:id="rId13"/>
    <p:sldId id="1667" r:id="rId14"/>
    <p:sldId id="1668" r:id="rId15"/>
    <p:sldId id="1669" r:id="rId16"/>
    <p:sldId id="1675" r:id="rId17"/>
    <p:sldId id="1664" r:id="rId18"/>
    <p:sldId id="1665" r:id="rId19"/>
    <p:sldId id="1666" r:id="rId20"/>
    <p:sldId id="1674" r:id="rId21"/>
    <p:sldId id="1679" r:id="rId22"/>
    <p:sldId id="1683" r:id="rId23"/>
    <p:sldId id="1690" r:id="rId24"/>
    <p:sldId id="1691" r:id="rId25"/>
    <p:sldId id="1682" r:id="rId26"/>
    <p:sldId id="1689" r:id="rId27"/>
    <p:sldId id="1684" r:id="rId28"/>
    <p:sldId id="1653" r:id="rId29"/>
    <p:sldId id="1671" r:id="rId30"/>
    <p:sldId id="1681" r:id="rId31"/>
    <p:sldId id="1677" r:id="rId32"/>
    <p:sldId id="1678" r:id="rId33"/>
    <p:sldId id="261" r:id="rId34"/>
    <p:sldId id="1673" r:id="rId35"/>
    <p:sldId id="1670" r:id="rId36"/>
    <p:sldId id="1676" r:id="rId37"/>
    <p:sldId id="1688" r:id="rId38"/>
    <p:sldId id="1687" r:id="rId39"/>
  </p:sldIdLst>
  <p:sldSz cx="12192000" cy="6858000"/>
  <p:notesSz cx="9926638" cy="6797675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chen wang" initials="yw" lastIdx="1" clrIdx="0">
    <p:extLst>
      <p:ext uri="{19B8F6BF-5375-455C-9EA6-DF929625EA0E}">
        <p15:presenceInfo xmlns:p15="http://schemas.microsoft.com/office/powerpoint/2012/main" userId="f7b01d2737155d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8E"/>
    <a:srgbClr val="445437"/>
    <a:srgbClr val="FFCC00"/>
    <a:srgbClr val="563BD9"/>
    <a:srgbClr val="3333FF"/>
    <a:srgbClr val="0000FF"/>
    <a:srgbClr val="347DAA"/>
    <a:srgbClr val="1B5B8F"/>
    <a:srgbClr val="1F09C3"/>
    <a:srgbClr val="ED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819B41D4-80F4-4D26-9DEF-16BF0797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38114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400404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2" y="284087"/>
            <a:ext cx="44482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研究背景与意义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4331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课题的研究目标</a:t>
            </a:r>
          </a:p>
        </p:txBody>
      </p:sp>
    </p:spTree>
    <p:extLst>
      <p:ext uri="{BB962C8B-B14F-4D97-AF65-F5344CB8AC3E}">
        <p14:creationId xmlns:p14="http://schemas.microsoft.com/office/powerpoint/2010/main" val="40337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布式训练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4331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分布式训练方法</a:t>
            </a:r>
          </a:p>
        </p:txBody>
      </p:sp>
    </p:spTree>
    <p:extLst>
      <p:ext uri="{BB962C8B-B14F-4D97-AF65-F5344CB8AC3E}">
        <p14:creationId xmlns:p14="http://schemas.microsoft.com/office/powerpoint/2010/main" val="38564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4331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系统设计与实现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58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析与实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4331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实验分析与结论</a:t>
            </a:r>
          </a:p>
        </p:txBody>
      </p:sp>
    </p:spTree>
    <p:extLst>
      <p:ext uri="{BB962C8B-B14F-4D97-AF65-F5344CB8AC3E}">
        <p14:creationId xmlns:p14="http://schemas.microsoft.com/office/powerpoint/2010/main" val="352272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6F492A-DD8A-414D-B018-76D4C3A8897A}"/>
              </a:ext>
            </a:extLst>
          </p:cNvPr>
          <p:cNvCxnSpPr/>
          <p:nvPr userDrawn="1"/>
        </p:nvCxnSpPr>
        <p:spPr>
          <a:xfrm>
            <a:off x="669926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1CA91-51E1-4DB7-B8A9-8AC7192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 algn="r">
              <a:defRPr lang="zh-CN" altLang="en-US" sz="1000" kern="1200" smtClean="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defRPr>
            </a:lvl1pPr>
          </a:lstStyle>
          <a:p>
            <a:fld id="{2529C571-CC98-407B-9284-28AFD26ECFE0}" type="slidenum">
              <a:rPr lang="en-US" altLang="zh-CN" smtClean="0"/>
              <a:pPr/>
              <a:t>‹#›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686B8-42A3-4B7D-8A62-83AFD60E53DD}"/>
              </a:ext>
            </a:extLst>
          </p:cNvPr>
          <p:cNvSpPr txBox="1"/>
          <p:nvPr userDrawn="1"/>
        </p:nvSpPr>
        <p:spPr>
          <a:xfrm>
            <a:off x="674703" y="284087"/>
            <a:ext cx="4331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Backup Slides</a:t>
            </a:r>
            <a:endParaRPr lang="zh-CN" altLang="en-US" sz="3400" b="1" kern="1200">
              <a:solidFill>
                <a:schemeClr val="tx1">
                  <a:lumMod val="65000"/>
                  <a:lumOff val="3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2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A3DCADA-CFEC-45BC-875F-8E168CF5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pPr algn="r"/>
            <a:fld id="{2529C571-CC98-407B-9284-28AFD26ECFE0}" type="slidenum">
              <a:rPr lang="zh-CN" altLang="en-US" smtClean="0"/>
              <a:pPr algn="r"/>
              <a:t>‹#›</a:t>
            </a:fld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D3530BE-288F-4F7D-9ACD-1284401ED5E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0" y="4686300"/>
            <a:ext cx="5931877" cy="2171700"/>
          </a:xfrm>
          <a:custGeom>
            <a:avLst/>
            <a:gdLst>
              <a:gd name="connsiteX0" fmla="*/ 4629710 w 4629710"/>
              <a:gd name="connsiteY0" fmla="*/ 2062620 h 2086429"/>
              <a:gd name="connsiteX1" fmla="*/ 4629710 w 4629710"/>
              <a:gd name="connsiteY1" fmla="*/ 2086429 h 2086429"/>
              <a:gd name="connsiteX2" fmla="*/ 4606079 w 4629710"/>
              <a:gd name="connsiteY2" fmla="*/ 2086429 h 2086429"/>
              <a:gd name="connsiteX3" fmla="*/ 1769949 w 4629710"/>
              <a:gd name="connsiteY3" fmla="*/ 1893739 h 2086429"/>
              <a:gd name="connsiteX4" fmla="*/ 1847524 w 4629710"/>
              <a:gd name="connsiteY4" fmla="*/ 1926988 h 2086429"/>
              <a:gd name="connsiteX5" fmla="*/ 1847524 w 4629710"/>
              <a:gd name="connsiteY5" fmla="*/ 2082151 h 2086429"/>
              <a:gd name="connsiteX6" fmla="*/ 1845924 w 4629710"/>
              <a:gd name="connsiteY6" fmla="*/ 2083764 h 2086429"/>
              <a:gd name="connsiteX7" fmla="*/ 1843281 w 4629710"/>
              <a:gd name="connsiteY7" fmla="*/ 2086429 h 2086429"/>
              <a:gd name="connsiteX8" fmla="*/ 1534067 w 4629710"/>
              <a:gd name="connsiteY8" fmla="*/ 2086429 h 2086429"/>
              <a:gd name="connsiteX9" fmla="*/ 1692374 w 4629710"/>
              <a:gd name="connsiteY9" fmla="*/ 1926988 h 2086429"/>
              <a:gd name="connsiteX10" fmla="*/ 1769949 w 4629710"/>
              <a:gd name="connsiteY10" fmla="*/ 1893739 h 2086429"/>
              <a:gd name="connsiteX11" fmla="*/ 2462350 w 4629710"/>
              <a:gd name="connsiteY11" fmla="*/ 1712302 h 2086429"/>
              <a:gd name="connsiteX12" fmla="*/ 2539931 w 4629710"/>
              <a:gd name="connsiteY12" fmla="*/ 1744168 h 2086429"/>
              <a:gd name="connsiteX13" fmla="*/ 2539931 w 4629710"/>
              <a:gd name="connsiteY13" fmla="*/ 1901188 h 2086429"/>
              <a:gd name="connsiteX14" fmla="*/ 2369776 w 4629710"/>
              <a:gd name="connsiteY14" fmla="*/ 2072642 h 2086429"/>
              <a:gd name="connsiteX15" fmla="*/ 2356093 w 4629710"/>
              <a:gd name="connsiteY15" fmla="*/ 2086429 h 2086429"/>
              <a:gd name="connsiteX16" fmla="*/ 2045101 w 4629710"/>
              <a:gd name="connsiteY16" fmla="*/ 2086429 h 2086429"/>
              <a:gd name="connsiteX17" fmla="*/ 2115833 w 4629710"/>
              <a:gd name="connsiteY17" fmla="*/ 2015158 h 2086429"/>
              <a:gd name="connsiteX18" fmla="*/ 2384770 w 4629710"/>
              <a:gd name="connsiteY18" fmla="*/ 1744168 h 2086429"/>
              <a:gd name="connsiteX19" fmla="*/ 2462350 w 4629710"/>
              <a:gd name="connsiteY19" fmla="*/ 1712302 h 2086429"/>
              <a:gd name="connsiteX20" fmla="*/ 4629710 w 4629710"/>
              <a:gd name="connsiteY20" fmla="*/ 1546814 h 2086429"/>
              <a:gd name="connsiteX21" fmla="*/ 4629710 w 4629710"/>
              <a:gd name="connsiteY21" fmla="*/ 1858916 h 2086429"/>
              <a:gd name="connsiteX22" fmla="*/ 4619307 w 4629710"/>
              <a:gd name="connsiteY22" fmla="*/ 1869385 h 2086429"/>
              <a:gd name="connsiteX23" fmla="*/ 4413580 w 4629710"/>
              <a:gd name="connsiteY23" fmla="*/ 2076441 h 2086429"/>
              <a:gd name="connsiteX24" fmla="*/ 4403656 w 4629710"/>
              <a:gd name="connsiteY24" fmla="*/ 2086429 h 2086429"/>
              <a:gd name="connsiteX25" fmla="*/ 4093847 w 4629710"/>
              <a:gd name="connsiteY25" fmla="*/ 2086429 h 2086429"/>
              <a:gd name="connsiteX26" fmla="*/ 4162148 w 4629710"/>
              <a:gd name="connsiteY26" fmla="*/ 2017650 h 2086429"/>
              <a:gd name="connsiteX27" fmla="*/ 4608252 w 4629710"/>
              <a:gd name="connsiteY27" fmla="*/ 1568422 h 2086429"/>
              <a:gd name="connsiteX28" fmla="*/ 2238267 w 4629710"/>
              <a:gd name="connsiteY28" fmla="*/ 1422274 h 2086429"/>
              <a:gd name="connsiteX29" fmla="*/ 2315838 w 4629710"/>
              <a:gd name="connsiteY29" fmla="*/ 1455593 h 2086429"/>
              <a:gd name="connsiteX30" fmla="*/ 2315838 w 4629710"/>
              <a:gd name="connsiteY30" fmla="*/ 1611082 h 2086429"/>
              <a:gd name="connsiteX31" fmla="*/ 2083124 w 4629710"/>
              <a:gd name="connsiteY31" fmla="*/ 1848018 h 2086429"/>
              <a:gd name="connsiteX32" fmla="*/ 1927981 w 4629710"/>
              <a:gd name="connsiteY32" fmla="*/ 1848018 h 2086429"/>
              <a:gd name="connsiteX33" fmla="*/ 1927981 w 4629710"/>
              <a:gd name="connsiteY33" fmla="*/ 1690678 h 2086429"/>
              <a:gd name="connsiteX34" fmla="*/ 2160695 w 4629710"/>
              <a:gd name="connsiteY34" fmla="*/ 1455593 h 2086429"/>
              <a:gd name="connsiteX35" fmla="*/ 2238267 w 4629710"/>
              <a:gd name="connsiteY35" fmla="*/ 1422274 h 2086429"/>
              <a:gd name="connsiteX36" fmla="*/ 828764 w 4629710"/>
              <a:gd name="connsiteY36" fmla="*/ 1296841 h 2086429"/>
              <a:gd name="connsiteX37" fmla="*/ 906376 w 4629710"/>
              <a:gd name="connsiteY37" fmla="*/ 1330096 h 2086429"/>
              <a:gd name="connsiteX38" fmla="*/ 906376 w 4629710"/>
              <a:gd name="connsiteY38" fmla="*/ 1485289 h 2086429"/>
              <a:gd name="connsiteX39" fmla="*/ 442282 w 4629710"/>
              <a:gd name="connsiteY39" fmla="*/ 1952837 h 2086429"/>
              <a:gd name="connsiteX40" fmla="*/ 309677 w 4629710"/>
              <a:gd name="connsiteY40" fmla="*/ 2086429 h 2086429"/>
              <a:gd name="connsiteX41" fmla="*/ 0 w 4629710"/>
              <a:gd name="connsiteY41" fmla="*/ 2086429 h 2086429"/>
              <a:gd name="connsiteX42" fmla="*/ 86087 w 4629710"/>
              <a:gd name="connsiteY42" fmla="*/ 1999748 h 2086429"/>
              <a:gd name="connsiteX43" fmla="*/ 751152 w 4629710"/>
              <a:gd name="connsiteY43" fmla="*/ 1330096 h 2086429"/>
              <a:gd name="connsiteX44" fmla="*/ 828764 w 4629710"/>
              <a:gd name="connsiteY44" fmla="*/ 1296841 h 2086429"/>
              <a:gd name="connsiteX45" fmla="*/ 2890951 w 4629710"/>
              <a:gd name="connsiteY45" fmla="*/ 1280952 h 2086429"/>
              <a:gd name="connsiteX46" fmla="*/ 2968547 w 4629710"/>
              <a:gd name="connsiteY46" fmla="*/ 1314167 h 2086429"/>
              <a:gd name="connsiteX47" fmla="*/ 2968547 w 4629710"/>
              <a:gd name="connsiteY47" fmla="*/ 1471018 h 2086429"/>
              <a:gd name="connsiteX48" fmla="*/ 2781947 w 4629710"/>
              <a:gd name="connsiteY48" fmla="*/ 1657393 h 2086429"/>
              <a:gd name="connsiteX49" fmla="*/ 2626756 w 4629710"/>
              <a:gd name="connsiteY49" fmla="*/ 1657393 h 2086429"/>
              <a:gd name="connsiteX50" fmla="*/ 2626756 w 4629710"/>
              <a:gd name="connsiteY50" fmla="*/ 1500543 h 2086429"/>
              <a:gd name="connsiteX51" fmla="*/ 2813355 w 4629710"/>
              <a:gd name="connsiteY51" fmla="*/ 1314167 h 2086429"/>
              <a:gd name="connsiteX52" fmla="*/ 2890951 w 4629710"/>
              <a:gd name="connsiteY52" fmla="*/ 1280952 h 2086429"/>
              <a:gd name="connsiteX53" fmla="*/ 2489546 w 4629710"/>
              <a:gd name="connsiteY53" fmla="*/ 1169336 h 2086429"/>
              <a:gd name="connsiteX54" fmla="*/ 2568346 w 4629710"/>
              <a:gd name="connsiteY54" fmla="*/ 1201077 h 2086429"/>
              <a:gd name="connsiteX55" fmla="*/ 2568346 w 4629710"/>
              <a:gd name="connsiteY55" fmla="*/ 1357482 h 2086429"/>
              <a:gd name="connsiteX56" fmla="*/ 2410746 w 4629710"/>
              <a:gd name="connsiteY56" fmla="*/ 1357482 h 2086429"/>
              <a:gd name="connsiteX57" fmla="*/ 2410746 w 4629710"/>
              <a:gd name="connsiteY57" fmla="*/ 1201077 h 2086429"/>
              <a:gd name="connsiteX58" fmla="*/ 2489546 w 4629710"/>
              <a:gd name="connsiteY58" fmla="*/ 1169336 h 2086429"/>
              <a:gd name="connsiteX59" fmla="*/ 4629710 w 4629710"/>
              <a:gd name="connsiteY59" fmla="*/ 1030758 h 2086429"/>
              <a:gd name="connsiteX60" fmla="*/ 4629710 w 4629710"/>
              <a:gd name="connsiteY60" fmla="*/ 1344123 h 2086429"/>
              <a:gd name="connsiteX61" fmla="*/ 4521168 w 4629710"/>
              <a:gd name="connsiteY61" fmla="*/ 1453492 h 2086429"/>
              <a:gd name="connsiteX62" fmla="*/ 4045104 w 4629710"/>
              <a:gd name="connsiteY62" fmla="*/ 1933189 h 2086429"/>
              <a:gd name="connsiteX63" fmla="*/ 3893025 w 4629710"/>
              <a:gd name="connsiteY63" fmla="*/ 2086429 h 2086429"/>
              <a:gd name="connsiteX64" fmla="*/ 3582033 w 4629710"/>
              <a:gd name="connsiteY64" fmla="*/ 2086429 h 2086429"/>
              <a:gd name="connsiteX65" fmla="*/ 3589225 w 4629710"/>
              <a:gd name="connsiteY65" fmla="*/ 2079182 h 2086429"/>
              <a:gd name="connsiteX66" fmla="*/ 4626351 w 4629710"/>
              <a:gd name="connsiteY66" fmla="*/ 1034143 h 2086429"/>
              <a:gd name="connsiteX67" fmla="*/ 1614625 w 4629710"/>
              <a:gd name="connsiteY67" fmla="*/ 1018568 h 2086429"/>
              <a:gd name="connsiteX68" fmla="*/ 1692206 w 4629710"/>
              <a:gd name="connsiteY68" fmla="*/ 1050446 h 2086429"/>
              <a:gd name="connsiteX69" fmla="*/ 1692206 w 4629710"/>
              <a:gd name="connsiteY69" fmla="*/ 1207526 h 2086429"/>
              <a:gd name="connsiteX70" fmla="*/ 904454 w 4629710"/>
              <a:gd name="connsiteY70" fmla="*/ 2001593 h 2086429"/>
              <a:gd name="connsiteX71" fmla="*/ 820292 w 4629710"/>
              <a:gd name="connsiteY71" fmla="*/ 2086429 h 2086429"/>
              <a:gd name="connsiteX72" fmla="*/ 509300 w 4629710"/>
              <a:gd name="connsiteY72" fmla="*/ 2086429 h 2086429"/>
              <a:gd name="connsiteX73" fmla="*/ 535713 w 4629710"/>
              <a:gd name="connsiteY73" fmla="*/ 2059804 h 2086429"/>
              <a:gd name="connsiteX74" fmla="*/ 1537045 w 4629710"/>
              <a:gd name="connsiteY74" fmla="*/ 1050446 h 2086429"/>
              <a:gd name="connsiteX75" fmla="*/ 1614625 w 4629710"/>
              <a:gd name="connsiteY75" fmla="*/ 1018568 h 2086429"/>
              <a:gd name="connsiteX76" fmla="*/ 2303600 w 4629710"/>
              <a:gd name="connsiteY76" fmla="*/ 841225 h 2086429"/>
              <a:gd name="connsiteX77" fmla="*/ 2381181 w 4629710"/>
              <a:gd name="connsiteY77" fmla="*/ 874475 h 2086429"/>
              <a:gd name="connsiteX78" fmla="*/ 2381181 w 4629710"/>
              <a:gd name="connsiteY78" fmla="*/ 1031485 h 2086429"/>
              <a:gd name="connsiteX79" fmla="*/ 1379622 w 4629710"/>
              <a:gd name="connsiteY79" fmla="*/ 2040153 h 2086429"/>
              <a:gd name="connsiteX80" fmla="*/ 1333672 w 4629710"/>
              <a:gd name="connsiteY80" fmla="*/ 2086429 h 2086429"/>
              <a:gd name="connsiteX81" fmla="*/ 1022608 w 4629710"/>
              <a:gd name="connsiteY81" fmla="*/ 2086429 h 2086429"/>
              <a:gd name="connsiteX82" fmla="*/ 1076516 w 4629710"/>
              <a:gd name="connsiteY82" fmla="*/ 2032139 h 2086429"/>
              <a:gd name="connsiteX83" fmla="*/ 2226020 w 4629710"/>
              <a:gd name="connsiteY83" fmla="*/ 874475 h 2086429"/>
              <a:gd name="connsiteX84" fmla="*/ 2303600 w 4629710"/>
              <a:gd name="connsiteY84" fmla="*/ 841225 h 2086429"/>
              <a:gd name="connsiteX85" fmla="*/ 1838798 w 4629710"/>
              <a:gd name="connsiteY85" fmla="*/ 795146 h 2086429"/>
              <a:gd name="connsiteX86" fmla="*/ 1916161 w 4629710"/>
              <a:gd name="connsiteY86" fmla="*/ 828267 h 2086429"/>
              <a:gd name="connsiteX87" fmla="*/ 1916161 w 4629710"/>
              <a:gd name="connsiteY87" fmla="*/ 984672 h 2086429"/>
              <a:gd name="connsiteX88" fmla="*/ 1761434 w 4629710"/>
              <a:gd name="connsiteY88" fmla="*/ 984672 h 2086429"/>
              <a:gd name="connsiteX89" fmla="*/ 1761434 w 4629710"/>
              <a:gd name="connsiteY89" fmla="*/ 828267 h 2086429"/>
              <a:gd name="connsiteX90" fmla="*/ 1838798 w 4629710"/>
              <a:gd name="connsiteY90" fmla="*/ 795146 h 2086429"/>
              <a:gd name="connsiteX91" fmla="*/ 4629710 w 4629710"/>
              <a:gd name="connsiteY91" fmla="*/ 514384 h 2086429"/>
              <a:gd name="connsiteX92" fmla="*/ 4629710 w 4629710"/>
              <a:gd name="connsiteY92" fmla="*/ 828997 h 2086429"/>
              <a:gd name="connsiteX93" fmla="*/ 4595945 w 4629710"/>
              <a:gd name="connsiteY93" fmla="*/ 863022 h 2086429"/>
              <a:gd name="connsiteX94" fmla="*/ 3437297 w 4629710"/>
              <a:gd name="connsiteY94" fmla="*/ 2030584 h 2086429"/>
              <a:gd name="connsiteX95" fmla="*/ 3381878 w 4629710"/>
              <a:gd name="connsiteY95" fmla="*/ 2086429 h 2086429"/>
              <a:gd name="connsiteX96" fmla="*/ 3070403 w 4629710"/>
              <a:gd name="connsiteY96" fmla="*/ 2086429 h 2086429"/>
              <a:gd name="connsiteX97" fmla="*/ 3214665 w 4629710"/>
              <a:gd name="connsiteY97" fmla="*/ 1940988 h 2086429"/>
              <a:gd name="connsiteX98" fmla="*/ 4469965 w 4629710"/>
              <a:gd name="connsiteY98" fmla="*/ 675434 h 2086429"/>
              <a:gd name="connsiteX99" fmla="*/ 4629710 w 4629710"/>
              <a:gd name="connsiteY99" fmla="*/ 0 h 2086429"/>
              <a:gd name="connsiteX100" fmla="*/ 4629710 w 4629710"/>
              <a:gd name="connsiteY100" fmla="*/ 314353 h 2086429"/>
              <a:gd name="connsiteX101" fmla="*/ 4558252 w 4629710"/>
              <a:gd name="connsiteY101" fmla="*/ 386295 h 2086429"/>
              <a:gd name="connsiteX102" fmla="*/ 3117080 w 4629710"/>
              <a:gd name="connsiteY102" fmla="*/ 1837231 h 2086429"/>
              <a:gd name="connsiteX103" fmla="*/ 2869559 w 4629710"/>
              <a:gd name="connsiteY103" fmla="*/ 2086429 h 2086429"/>
              <a:gd name="connsiteX104" fmla="*/ 2558298 w 4629710"/>
              <a:gd name="connsiteY104" fmla="*/ 2086429 h 2086429"/>
              <a:gd name="connsiteX105" fmla="*/ 2623869 w 4629710"/>
              <a:gd name="connsiteY105" fmla="*/ 2020383 h 2086429"/>
              <a:gd name="connsiteX106" fmla="*/ 4514978 w 4629710"/>
              <a:gd name="connsiteY106" fmla="*/ 115564 h 20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629710" h="2086429">
                <a:moveTo>
                  <a:pt x="4629710" y="2062620"/>
                </a:moveTo>
                <a:lnTo>
                  <a:pt x="4629710" y="2086429"/>
                </a:lnTo>
                <a:lnTo>
                  <a:pt x="4606079" y="2086429"/>
                </a:lnTo>
                <a:close/>
                <a:moveTo>
                  <a:pt x="1769949" y="1893739"/>
                </a:moveTo>
                <a:cubicBezTo>
                  <a:pt x="1798116" y="1893739"/>
                  <a:pt x="1826283" y="1904822"/>
                  <a:pt x="1847524" y="1926988"/>
                </a:cubicBezTo>
                <a:cubicBezTo>
                  <a:pt x="1891853" y="1969473"/>
                  <a:pt x="1891853" y="2039666"/>
                  <a:pt x="1847524" y="2082151"/>
                </a:cubicBezTo>
                <a:cubicBezTo>
                  <a:pt x="1847524" y="2082151"/>
                  <a:pt x="1847524" y="2082151"/>
                  <a:pt x="1845924" y="2083764"/>
                </a:cubicBezTo>
                <a:lnTo>
                  <a:pt x="1843281" y="2086429"/>
                </a:lnTo>
                <a:lnTo>
                  <a:pt x="1534067" y="2086429"/>
                </a:lnTo>
                <a:lnTo>
                  <a:pt x="1692374" y="1926988"/>
                </a:lnTo>
                <a:cubicBezTo>
                  <a:pt x="1713615" y="1904822"/>
                  <a:pt x="1741782" y="1893739"/>
                  <a:pt x="1769949" y="1893739"/>
                </a:cubicBezTo>
                <a:close/>
                <a:moveTo>
                  <a:pt x="2462350" y="1712302"/>
                </a:moveTo>
                <a:cubicBezTo>
                  <a:pt x="2490519" y="1712302"/>
                  <a:pt x="2518688" y="1722924"/>
                  <a:pt x="2539931" y="1744168"/>
                </a:cubicBezTo>
                <a:cubicBezTo>
                  <a:pt x="2582415" y="1788503"/>
                  <a:pt x="2582415" y="1858701"/>
                  <a:pt x="2539931" y="1901188"/>
                </a:cubicBezTo>
                <a:cubicBezTo>
                  <a:pt x="2539931" y="1901188"/>
                  <a:pt x="2539931" y="1901188"/>
                  <a:pt x="2369776" y="2072642"/>
                </a:cubicBezTo>
                <a:lnTo>
                  <a:pt x="2356093" y="2086429"/>
                </a:lnTo>
                <a:lnTo>
                  <a:pt x="2045101" y="2086429"/>
                </a:lnTo>
                <a:lnTo>
                  <a:pt x="2115833" y="2015158"/>
                </a:lnTo>
                <a:cubicBezTo>
                  <a:pt x="2203361" y="1926962"/>
                  <a:pt x="2292990" y="1836649"/>
                  <a:pt x="2384770" y="1744168"/>
                </a:cubicBezTo>
                <a:cubicBezTo>
                  <a:pt x="2406013" y="1722924"/>
                  <a:pt x="2434181" y="1712302"/>
                  <a:pt x="2462350" y="1712302"/>
                </a:cubicBezTo>
                <a:close/>
                <a:moveTo>
                  <a:pt x="4629710" y="1546814"/>
                </a:moveTo>
                <a:lnTo>
                  <a:pt x="4629710" y="1858916"/>
                </a:lnTo>
                <a:lnTo>
                  <a:pt x="4619307" y="1869385"/>
                </a:lnTo>
                <a:cubicBezTo>
                  <a:pt x="4552784" y="1936338"/>
                  <a:pt x="4484229" y="2005336"/>
                  <a:pt x="4413580" y="2076441"/>
                </a:cubicBezTo>
                <a:lnTo>
                  <a:pt x="4403656" y="2086429"/>
                </a:lnTo>
                <a:lnTo>
                  <a:pt x="4093847" y="2086429"/>
                </a:lnTo>
                <a:lnTo>
                  <a:pt x="4162148" y="2017650"/>
                </a:lnTo>
                <a:cubicBezTo>
                  <a:pt x="4291492" y="1887401"/>
                  <a:pt x="4439313" y="1738544"/>
                  <a:pt x="4608252" y="1568422"/>
                </a:cubicBezTo>
                <a:close/>
                <a:moveTo>
                  <a:pt x="2238267" y="1422274"/>
                </a:moveTo>
                <a:cubicBezTo>
                  <a:pt x="2266433" y="1422274"/>
                  <a:pt x="2294599" y="1433380"/>
                  <a:pt x="2315838" y="1455593"/>
                </a:cubicBezTo>
                <a:cubicBezTo>
                  <a:pt x="2360165" y="1498167"/>
                  <a:pt x="2360165" y="1568507"/>
                  <a:pt x="2315838" y="1611082"/>
                </a:cubicBezTo>
                <a:cubicBezTo>
                  <a:pt x="2315838" y="1611082"/>
                  <a:pt x="2315838" y="1611082"/>
                  <a:pt x="2083124" y="1848018"/>
                </a:cubicBezTo>
                <a:cubicBezTo>
                  <a:pt x="2040645" y="1890592"/>
                  <a:pt x="1970461" y="1890592"/>
                  <a:pt x="1927981" y="1848018"/>
                </a:cubicBezTo>
                <a:cubicBezTo>
                  <a:pt x="1885502" y="1803592"/>
                  <a:pt x="1885502" y="1733252"/>
                  <a:pt x="1927981" y="1690678"/>
                </a:cubicBezTo>
                <a:cubicBezTo>
                  <a:pt x="1927981" y="1690678"/>
                  <a:pt x="1927981" y="1690678"/>
                  <a:pt x="2160695" y="1455593"/>
                </a:cubicBezTo>
                <a:cubicBezTo>
                  <a:pt x="2181935" y="1433380"/>
                  <a:pt x="2210101" y="1422274"/>
                  <a:pt x="2238267" y="1422274"/>
                </a:cubicBezTo>
                <a:close/>
                <a:moveTo>
                  <a:pt x="828764" y="1296841"/>
                </a:moveTo>
                <a:cubicBezTo>
                  <a:pt x="856944" y="1296841"/>
                  <a:pt x="885125" y="1307926"/>
                  <a:pt x="906376" y="1330096"/>
                </a:cubicBezTo>
                <a:cubicBezTo>
                  <a:pt x="948878" y="1372589"/>
                  <a:pt x="948878" y="1442796"/>
                  <a:pt x="906376" y="1485289"/>
                </a:cubicBezTo>
                <a:cubicBezTo>
                  <a:pt x="906376" y="1485289"/>
                  <a:pt x="906376" y="1485289"/>
                  <a:pt x="442282" y="1952837"/>
                </a:cubicBezTo>
                <a:lnTo>
                  <a:pt x="309677" y="2086429"/>
                </a:lnTo>
                <a:lnTo>
                  <a:pt x="0" y="2086429"/>
                </a:lnTo>
                <a:lnTo>
                  <a:pt x="86087" y="1999748"/>
                </a:lnTo>
                <a:cubicBezTo>
                  <a:pt x="291823" y="1792593"/>
                  <a:pt x="513120" y="1569771"/>
                  <a:pt x="751152" y="1330096"/>
                </a:cubicBezTo>
                <a:cubicBezTo>
                  <a:pt x="772404" y="1307926"/>
                  <a:pt x="800583" y="1296841"/>
                  <a:pt x="828764" y="1296841"/>
                </a:cubicBezTo>
                <a:close/>
                <a:moveTo>
                  <a:pt x="2890951" y="1280952"/>
                </a:moveTo>
                <a:cubicBezTo>
                  <a:pt x="2919126" y="1280952"/>
                  <a:pt x="2947301" y="1292024"/>
                  <a:pt x="2968547" y="1314167"/>
                </a:cubicBezTo>
                <a:cubicBezTo>
                  <a:pt x="3011040" y="1356609"/>
                  <a:pt x="3011040" y="1426731"/>
                  <a:pt x="2968547" y="1471018"/>
                </a:cubicBezTo>
                <a:cubicBezTo>
                  <a:pt x="2968547" y="1471018"/>
                  <a:pt x="2968547" y="1471018"/>
                  <a:pt x="2781947" y="1657393"/>
                </a:cubicBezTo>
                <a:cubicBezTo>
                  <a:pt x="2739454" y="1701680"/>
                  <a:pt x="2669249" y="1701680"/>
                  <a:pt x="2626756" y="1657393"/>
                </a:cubicBezTo>
                <a:cubicBezTo>
                  <a:pt x="2582415" y="1614951"/>
                  <a:pt x="2582415" y="1544830"/>
                  <a:pt x="2626756" y="1500543"/>
                </a:cubicBezTo>
                <a:cubicBezTo>
                  <a:pt x="2626756" y="1500543"/>
                  <a:pt x="2626756" y="1500543"/>
                  <a:pt x="2813355" y="1314167"/>
                </a:cubicBezTo>
                <a:cubicBezTo>
                  <a:pt x="2834601" y="1292024"/>
                  <a:pt x="2862776" y="1280952"/>
                  <a:pt x="2890951" y="1280952"/>
                </a:cubicBezTo>
                <a:close/>
                <a:moveTo>
                  <a:pt x="2489546" y="1169336"/>
                </a:moveTo>
                <a:cubicBezTo>
                  <a:pt x="2517821" y="1169336"/>
                  <a:pt x="2546097" y="1179916"/>
                  <a:pt x="2568346" y="1201077"/>
                </a:cubicBezTo>
                <a:cubicBezTo>
                  <a:pt x="2610990" y="1245238"/>
                  <a:pt x="2610990" y="1315160"/>
                  <a:pt x="2568346" y="1357482"/>
                </a:cubicBezTo>
                <a:cubicBezTo>
                  <a:pt x="2523847" y="1401643"/>
                  <a:pt x="2455245" y="1401643"/>
                  <a:pt x="2410746" y="1357482"/>
                </a:cubicBezTo>
                <a:cubicBezTo>
                  <a:pt x="2368102" y="1315160"/>
                  <a:pt x="2368102" y="1245238"/>
                  <a:pt x="2410746" y="1201077"/>
                </a:cubicBezTo>
                <a:cubicBezTo>
                  <a:pt x="2432996" y="1179916"/>
                  <a:pt x="2461271" y="1169336"/>
                  <a:pt x="2489546" y="1169336"/>
                </a:cubicBezTo>
                <a:close/>
                <a:moveTo>
                  <a:pt x="4629710" y="1030758"/>
                </a:moveTo>
                <a:lnTo>
                  <a:pt x="4629710" y="1344123"/>
                </a:lnTo>
                <a:lnTo>
                  <a:pt x="4521168" y="1453492"/>
                </a:lnTo>
                <a:cubicBezTo>
                  <a:pt x="4370413" y="1605399"/>
                  <a:pt x="4211859" y="1765162"/>
                  <a:pt x="4045104" y="1933189"/>
                </a:cubicBezTo>
                <a:lnTo>
                  <a:pt x="3893025" y="2086429"/>
                </a:lnTo>
                <a:lnTo>
                  <a:pt x="3582033" y="2086429"/>
                </a:lnTo>
                <a:lnTo>
                  <a:pt x="3589225" y="2079182"/>
                </a:lnTo>
                <a:cubicBezTo>
                  <a:pt x="3763876" y="1903199"/>
                  <a:pt x="4074367" y="1590339"/>
                  <a:pt x="4626351" y="1034143"/>
                </a:cubicBezTo>
                <a:close/>
                <a:moveTo>
                  <a:pt x="1614625" y="1018568"/>
                </a:moveTo>
                <a:cubicBezTo>
                  <a:pt x="1642794" y="1018568"/>
                  <a:pt x="1670963" y="1029194"/>
                  <a:pt x="1692206" y="1050446"/>
                </a:cubicBezTo>
                <a:cubicBezTo>
                  <a:pt x="1734690" y="1094798"/>
                  <a:pt x="1734690" y="1165022"/>
                  <a:pt x="1692206" y="1207526"/>
                </a:cubicBezTo>
                <a:cubicBezTo>
                  <a:pt x="1692206" y="1207526"/>
                  <a:pt x="1692206" y="1207526"/>
                  <a:pt x="904454" y="2001593"/>
                </a:cubicBezTo>
                <a:lnTo>
                  <a:pt x="820292" y="2086429"/>
                </a:lnTo>
                <a:lnTo>
                  <a:pt x="509300" y="2086429"/>
                </a:lnTo>
                <a:lnTo>
                  <a:pt x="535713" y="2059804"/>
                </a:lnTo>
                <a:cubicBezTo>
                  <a:pt x="837224" y="1755877"/>
                  <a:pt x="1169926" y="1420508"/>
                  <a:pt x="1537045" y="1050446"/>
                </a:cubicBezTo>
                <a:cubicBezTo>
                  <a:pt x="1558288" y="1029194"/>
                  <a:pt x="1586457" y="1018568"/>
                  <a:pt x="1614625" y="1018568"/>
                </a:cubicBezTo>
                <a:close/>
                <a:moveTo>
                  <a:pt x="2303600" y="841225"/>
                </a:moveTo>
                <a:cubicBezTo>
                  <a:pt x="2331769" y="841225"/>
                  <a:pt x="2359938" y="852309"/>
                  <a:pt x="2381181" y="874475"/>
                </a:cubicBezTo>
                <a:cubicBezTo>
                  <a:pt x="2423665" y="916960"/>
                  <a:pt x="2423665" y="987153"/>
                  <a:pt x="2381181" y="1031485"/>
                </a:cubicBezTo>
                <a:cubicBezTo>
                  <a:pt x="2381181" y="1031485"/>
                  <a:pt x="2381181" y="1031485"/>
                  <a:pt x="1379622" y="2040153"/>
                </a:cubicBezTo>
                <a:lnTo>
                  <a:pt x="1333672" y="2086429"/>
                </a:lnTo>
                <a:lnTo>
                  <a:pt x="1022608" y="2086429"/>
                </a:lnTo>
                <a:lnTo>
                  <a:pt x="1076516" y="2032139"/>
                </a:lnTo>
                <a:cubicBezTo>
                  <a:pt x="1416254" y="1689990"/>
                  <a:pt x="1797714" y="1305822"/>
                  <a:pt x="2226020" y="874475"/>
                </a:cubicBezTo>
                <a:cubicBezTo>
                  <a:pt x="2247263" y="852309"/>
                  <a:pt x="2275431" y="841225"/>
                  <a:pt x="2303600" y="841225"/>
                </a:cubicBezTo>
                <a:close/>
                <a:moveTo>
                  <a:pt x="1838798" y="795146"/>
                </a:moveTo>
                <a:cubicBezTo>
                  <a:pt x="1866888" y="795146"/>
                  <a:pt x="1894978" y="806186"/>
                  <a:pt x="1916161" y="828267"/>
                </a:cubicBezTo>
                <a:cubicBezTo>
                  <a:pt x="1958527" y="870588"/>
                  <a:pt x="1958527" y="940510"/>
                  <a:pt x="1916161" y="984672"/>
                </a:cubicBezTo>
                <a:cubicBezTo>
                  <a:pt x="1873795" y="1026993"/>
                  <a:pt x="1803800" y="1026993"/>
                  <a:pt x="1761434" y="984672"/>
                </a:cubicBezTo>
                <a:cubicBezTo>
                  <a:pt x="1717227" y="940510"/>
                  <a:pt x="1717227" y="870588"/>
                  <a:pt x="1761434" y="828267"/>
                </a:cubicBezTo>
                <a:cubicBezTo>
                  <a:pt x="1782617" y="806186"/>
                  <a:pt x="1810708" y="795146"/>
                  <a:pt x="1838798" y="795146"/>
                </a:cubicBezTo>
                <a:close/>
                <a:moveTo>
                  <a:pt x="4629710" y="514384"/>
                </a:moveTo>
                <a:lnTo>
                  <a:pt x="4629710" y="828997"/>
                </a:lnTo>
                <a:lnTo>
                  <a:pt x="4595945" y="863022"/>
                </a:lnTo>
                <a:cubicBezTo>
                  <a:pt x="4281421" y="1179966"/>
                  <a:pt x="3899954" y="1564368"/>
                  <a:pt x="3437297" y="2030584"/>
                </a:cubicBezTo>
                <a:lnTo>
                  <a:pt x="3381878" y="2086429"/>
                </a:lnTo>
                <a:lnTo>
                  <a:pt x="3070403" y="2086429"/>
                </a:lnTo>
                <a:lnTo>
                  <a:pt x="3214665" y="1940988"/>
                </a:lnTo>
                <a:cubicBezTo>
                  <a:pt x="3538718" y="1614288"/>
                  <a:pt x="3949427" y="1200224"/>
                  <a:pt x="4469965" y="675434"/>
                </a:cubicBezTo>
                <a:close/>
                <a:moveTo>
                  <a:pt x="4629710" y="0"/>
                </a:moveTo>
                <a:lnTo>
                  <a:pt x="4629710" y="314353"/>
                </a:lnTo>
                <a:lnTo>
                  <a:pt x="4558252" y="386295"/>
                </a:lnTo>
                <a:cubicBezTo>
                  <a:pt x="4166000" y="781204"/>
                  <a:pt x="3691376" y="1259044"/>
                  <a:pt x="3117080" y="1837231"/>
                </a:cubicBezTo>
                <a:lnTo>
                  <a:pt x="2869559" y="2086429"/>
                </a:lnTo>
                <a:lnTo>
                  <a:pt x="2558298" y="2086429"/>
                </a:lnTo>
                <a:lnTo>
                  <a:pt x="2623869" y="2020383"/>
                </a:lnTo>
                <a:cubicBezTo>
                  <a:pt x="2894027" y="1748266"/>
                  <a:pt x="3434344" y="1204032"/>
                  <a:pt x="4514978" y="11556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BF238C6-410D-4469-9ADA-95A6E7DDA899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5308760" y="0"/>
            <a:ext cx="6883240" cy="2520000"/>
          </a:xfrm>
          <a:custGeom>
            <a:avLst/>
            <a:gdLst>
              <a:gd name="connsiteX0" fmla="*/ 4629710 w 4629710"/>
              <a:gd name="connsiteY0" fmla="*/ 2062620 h 2086429"/>
              <a:gd name="connsiteX1" fmla="*/ 4629710 w 4629710"/>
              <a:gd name="connsiteY1" fmla="*/ 2086429 h 2086429"/>
              <a:gd name="connsiteX2" fmla="*/ 4606079 w 4629710"/>
              <a:gd name="connsiteY2" fmla="*/ 2086429 h 2086429"/>
              <a:gd name="connsiteX3" fmla="*/ 1769949 w 4629710"/>
              <a:gd name="connsiteY3" fmla="*/ 1893739 h 2086429"/>
              <a:gd name="connsiteX4" fmla="*/ 1847524 w 4629710"/>
              <a:gd name="connsiteY4" fmla="*/ 1926988 h 2086429"/>
              <a:gd name="connsiteX5" fmla="*/ 1847524 w 4629710"/>
              <a:gd name="connsiteY5" fmla="*/ 2082151 h 2086429"/>
              <a:gd name="connsiteX6" fmla="*/ 1845924 w 4629710"/>
              <a:gd name="connsiteY6" fmla="*/ 2083764 h 2086429"/>
              <a:gd name="connsiteX7" fmla="*/ 1843281 w 4629710"/>
              <a:gd name="connsiteY7" fmla="*/ 2086429 h 2086429"/>
              <a:gd name="connsiteX8" fmla="*/ 1534067 w 4629710"/>
              <a:gd name="connsiteY8" fmla="*/ 2086429 h 2086429"/>
              <a:gd name="connsiteX9" fmla="*/ 1692374 w 4629710"/>
              <a:gd name="connsiteY9" fmla="*/ 1926988 h 2086429"/>
              <a:gd name="connsiteX10" fmla="*/ 1769949 w 4629710"/>
              <a:gd name="connsiteY10" fmla="*/ 1893739 h 2086429"/>
              <a:gd name="connsiteX11" fmla="*/ 2462350 w 4629710"/>
              <a:gd name="connsiteY11" fmla="*/ 1712302 h 2086429"/>
              <a:gd name="connsiteX12" fmla="*/ 2539931 w 4629710"/>
              <a:gd name="connsiteY12" fmla="*/ 1744168 h 2086429"/>
              <a:gd name="connsiteX13" fmla="*/ 2539931 w 4629710"/>
              <a:gd name="connsiteY13" fmla="*/ 1901188 h 2086429"/>
              <a:gd name="connsiteX14" fmla="*/ 2369776 w 4629710"/>
              <a:gd name="connsiteY14" fmla="*/ 2072642 h 2086429"/>
              <a:gd name="connsiteX15" fmla="*/ 2356093 w 4629710"/>
              <a:gd name="connsiteY15" fmla="*/ 2086429 h 2086429"/>
              <a:gd name="connsiteX16" fmla="*/ 2045101 w 4629710"/>
              <a:gd name="connsiteY16" fmla="*/ 2086429 h 2086429"/>
              <a:gd name="connsiteX17" fmla="*/ 2115833 w 4629710"/>
              <a:gd name="connsiteY17" fmla="*/ 2015158 h 2086429"/>
              <a:gd name="connsiteX18" fmla="*/ 2384770 w 4629710"/>
              <a:gd name="connsiteY18" fmla="*/ 1744168 h 2086429"/>
              <a:gd name="connsiteX19" fmla="*/ 2462350 w 4629710"/>
              <a:gd name="connsiteY19" fmla="*/ 1712302 h 2086429"/>
              <a:gd name="connsiteX20" fmla="*/ 4629710 w 4629710"/>
              <a:gd name="connsiteY20" fmla="*/ 1546814 h 2086429"/>
              <a:gd name="connsiteX21" fmla="*/ 4629710 w 4629710"/>
              <a:gd name="connsiteY21" fmla="*/ 1858916 h 2086429"/>
              <a:gd name="connsiteX22" fmla="*/ 4619307 w 4629710"/>
              <a:gd name="connsiteY22" fmla="*/ 1869385 h 2086429"/>
              <a:gd name="connsiteX23" fmla="*/ 4413580 w 4629710"/>
              <a:gd name="connsiteY23" fmla="*/ 2076441 h 2086429"/>
              <a:gd name="connsiteX24" fmla="*/ 4403656 w 4629710"/>
              <a:gd name="connsiteY24" fmla="*/ 2086429 h 2086429"/>
              <a:gd name="connsiteX25" fmla="*/ 4093847 w 4629710"/>
              <a:gd name="connsiteY25" fmla="*/ 2086429 h 2086429"/>
              <a:gd name="connsiteX26" fmla="*/ 4162148 w 4629710"/>
              <a:gd name="connsiteY26" fmla="*/ 2017650 h 2086429"/>
              <a:gd name="connsiteX27" fmla="*/ 4608252 w 4629710"/>
              <a:gd name="connsiteY27" fmla="*/ 1568422 h 2086429"/>
              <a:gd name="connsiteX28" fmla="*/ 2238267 w 4629710"/>
              <a:gd name="connsiteY28" fmla="*/ 1422274 h 2086429"/>
              <a:gd name="connsiteX29" fmla="*/ 2315838 w 4629710"/>
              <a:gd name="connsiteY29" fmla="*/ 1455593 h 2086429"/>
              <a:gd name="connsiteX30" fmla="*/ 2315838 w 4629710"/>
              <a:gd name="connsiteY30" fmla="*/ 1611082 h 2086429"/>
              <a:gd name="connsiteX31" fmla="*/ 2083124 w 4629710"/>
              <a:gd name="connsiteY31" fmla="*/ 1848018 h 2086429"/>
              <a:gd name="connsiteX32" fmla="*/ 1927981 w 4629710"/>
              <a:gd name="connsiteY32" fmla="*/ 1848018 h 2086429"/>
              <a:gd name="connsiteX33" fmla="*/ 1927981 w 4629710"/>
              <a:gd name="connsiteY33" fmla="*/ 1690678 h 2086429"/>
              <a:gd name="connsiteX34" fmla="*/ 2160695 w 4629710"/>
              <a:gd name="connsiteY34" fmla="*/ 1455593 h 2086429"/>
              <a:gd name="connsiteX35" fmla="*/ 2238267 w 4629710"/>
              <a:gd name="connsiteY35" fmla="*/ 1422274 h 2086429"/>
              <a:gd name="connsiteX36" fmla="*/ 828764 w 4629710"/>
              <a:gd name="connsiteY36" fmla="*/ 1296841 h 2086429"/>
              <a:gd name="connsiteX37" fmla="*/ 906376 w 4629710"/>
              <a:gd name="connsiteY37" fmla="*/ 1330096 h 2086429"/>
              <a:gd name="connsiteX38" fmla="*/ 906376 w 4629710"/>
              <a:gd name="connsiteY38" fmla="*/ 1485289 h 2086429"/>
              <a:gd name="connsiteX39" fmla="*/ 442282 w 4629710"/>
              <a:gd name="connsiteY39" fmla="*/ 1952837 h 2086429"/>
              <a:gd name="connsiteX40" fmla="*/ 309677 w 4629710"/>
              <a:gd name="connsiteY40" fmla="*/ 2086429 h 2086429"/>
              <a:gd name="connsiteX41" fmla="*/ 0 w 4629710"/>
              <a:gd name="connsiteY41" fmla="*/ 2086429 h 2086429"/>
              <a:gd name="connsiteX42" fmla="*/ 86087 w 4629710"/>
              <a:gd name="connsiteY42" fmla="*/ 1999748 h 2086429"/>
              <a:gd name="connsiteX43" fmla="*/ 751152 w 4629710"/>
              <a:gd name="connsiteY43" fmla="*/ 1330096 h 2086429"/>
              <a:gd name="connsiteX44" fmla="*/ 828764 w 4629710"/>
              <a:gd name="connsiteY44" fmla="*/ 1296841 h 2086429"/>
              <a:gd name="connsiteX45" fmla="*/ 2890951 w 4629710"/>
              <a:gd name="connsiteY45" fmla="*/ 1280952 h 2086429"/>
              <a:gd name="connsiteX46" fmla="*/ 2968547 w 4629710"/>
              <a:gd name="connsiteY46" fmla="*/ 1314167 h 2086429"/>
              <a:gd name="connsiteX47" fmla="*/ 2968547 w 4629710"/>
              <a:gd name="connsiteY47" fmla="*/ 1471018 h 2086429"/>
              <a:gd name="connsiteX48" fmla="*/ 2781947 w 4629710"/>
              <a:gd name="connsiteY48" fmla="*/ 1657393 h 2086429"/>
              <a:gd name="connsiteX49" fmla="*/ 2626756 w 4629710"/>
              <a:gd name="connsiteY49" fmla="*/ 1657393 h 2086429"/>
              <a:gd name="connsiteX50" fmla="*/ 2626756 w 4629710"/>
              <a:gd name="connsiteY50" fmla="*/ 1500543 h 2086429"/>
              <a:gd name="connsiteX51" fmla="*/ 2813355 w 4629710"/>
              <a:gd name="connsiteY51" fmla="*/ 1314167 h 2086429"/>
              <a:gd name="connsiteX52" fmla="*/ 2890951 w 4629710"/>
              <a:gd name="connsiteY52" fmla="*/ 1280952 h 2086429"/>
              <a:gd name="connsiteX53" fmla="*/ 2489546 w 4629710"/>
              <a:gd name="connsiteY53" fmla="*/ 1169336 h 2086429"/>
              <a:gd name="connsiteX54" fmla="*/ 2568346 w 4629710"/>
              <a:gd name="connsiteY54" fmla="*/ 1201077 h 2086429"/>
              <a:gd name="connsiteX55" fmla="*/ 2568346 w 4629710"/>
              <a:gd name="connsiteY55" fmla="*/ 1357482 h 2086429"/>
              <a:gd name="connsiteX56" fmla="*/ 2410746 w 4629710"/>
              <a:gd name="connsiteY56" fmla="*/ 1357482 h 2086429"/>
              <a:gd name="connsiteX57" fmla="*/ 2410746 w 4629710"/>
              <a:gd name="connsiteY57" fmla="*/ 1201077 h 2086429"/>
              <a:gd name="connsiteX58" fmla="*/ 2489546 w 4629710"/>
              <a:gd name="connsiteY58" fmla="*/ 1169336 h 2086429"/>
              <a:gd name="connsiteX59" fmla="*/ 4629710 w 4629710"/>
              <a:gd name="connsiteY59" fmla="*/ 1030758 h 2086429"/>
              <a:gd name="connsiteX60" fmla="*/ 4629710 w 4629710"/>
              <a:gd name="connsiteY60" fmla="*/ 1344123 h 2086429"/>
              <a:gd name="connsiteX61" fmla="*/ 4521168 w 4629710"/>
              <a:gd name="connsiteY61" fmla="*/ 1453492 h 2086429"/>
              <a:gd name="connsiteX62" fmla="*/ 4045104 w 4629710"/>
              <a:gd name="connsiteY62" fmla="*/ 1933189 h 2086429"/>
              <a:gd name="connsiteX63" fmla="*/ 3893025 w 4629710"/>
              <a:gd name="connsiteY63" fmla="*/ 2086429 h 2086429"/>
              <a:gd name="connsiteX64" fmla="*/ 3582033 w 4629710"/>
              <a:gd name="connsiteY64" fmla="*/ 2086429 h 2086429"/>
              <a:gd name="connsiteX65" fmla="*/ 3589225 w 4629710"/>
              <a:gd name="connsiteY65" fmla="*/ 2079182 h 2086429"/>
              <a:gd name="connsiteX66" fmla="*/ 4626351 w 4629710"/>
              <a:gd name="connsiteY66" fmla="*/ 1034143 h 2086429"/>
              <a:gd name="connsiteX67" fmla="*/ 1614625 w 4629710"/>
              <a:gd name="connsiteY67" fmla="*/ 1018568 h 2086429"/>
              <a:gd name="connsiteX68" fmla="*/ 1692206 w 4629710"/>
              <a:gd name="connsiteY68" fmla="*/ 1050446 h 2086429"/>
              <a:gd name="connsiteX69" fmla="*/ 1692206 w 4629710"/>
              <a:gd name="connsiteY69" fmla="*/ 1207526 h 2086429"/>
              <a:gd name="connsiteX70" fmla="*/ 904454 w 4629710"/>
              <a:gd name="connsiteY70" fmla="*/ 2001593 h 2086429"/>
              <a:gd name="connsiteX71" fmla="*/ 820292 w 4629710"/>
              <a:gd name="connsiteY71" fmla="*/ 2086429 h 2086429"/>
              <a:gd name="connsiteX72" fmla="*/ 509300 w 4629710"/>
              <a:gd name="connsiteY72" fmla="*/ 2086429 h 2086429"/>
              <a:gd name="connsiteX73" fmla="*/ 535713 w 4629710"/>
              <a:gd name="connsiteY73" fmla="*/ 2059804 h 2086429"/>
              <a:gd name="connsiteX74" fmla="*/ 1537045 w 4629710"/>
              <a:gd name="connsiteY74" fmla="*/ 1050446 h 2086429"/>
              <a:gd name="connsiteX75" fmla="*/ 1614625 w 4629710"/>
              <a:gd name="connsiteY75" fmla="*/ 1018568 h 2086429"/>
              <a:gd name="connsiteX76" fmla="*/ 2303600 w 4629710"/>
              <a:gd name="connsiteY76" fmla="*/ 841225 h 2086429"/>
              <a:gd name="connsiteX77" fmla="*/ 2381181 w 4629710"/>
              <a:gd name="connsiteY77" fmla="*/ 874475 h 2086429"/>
              <a:gd name="connsiteX78" fmla="*/ 2381181 w 4629710"/>
              <a:gd name="connsiteY78" fmla="*/ 1031485 h 2086429"/>
              <a:gd name="connsiteX79" fmla="*/ 1379622 w 4629710"/>
              <a:gd name="connsiteY79" fmla="*/ 2040153 h 2086429"/>
              <a:gd name="connsiteX80" fmla="*/ 1333672 w 4629710"/>
              <a:gd name="connsiteY80" fmla="*/ 2086429 h 2086429"/>
              <a:gd name="connsiteX81" fmla="*/ 1022608 w 4629710"/>
              <a:gd name="connsiteY81" fmla="*/ 2086429 h 2086429"/>
              <a:gd name="connsiteX82" fmla="*/ 1076516 w 4629710"/>
              <a:gd name="connsiteY82" fmla="*/ 2032139 h 2086429"/>
              <a:gd name="connsiteX83" fmla="*/ 2226020 w 4629710"/>
              <a:gd name="connsiteY83" fmla="*/ 874475 h 2086429"/>
              <a:gd name="connsiteX84" fmla="*/ 2303600 w 4629710"/>
              <a:gd name="connsiteY84" fmla="*/ 841225 h 2086429"/>
              <a:gd name="connsiteX85" fmla="*/ 1838798 w 4629710"/>
              <a:gd name="connsiteY85" fmla="*/ 795146 h 2086429"/>
              <a:gd name="connsiteX86" fmla="*/ 1916161 w 4629710"/>
              <a:gd name="connsiteY86" fmla="*/ 828267 h 2086429"/>
              <a:gd name="connsiteX87" fmla="*/ 1916161 w 4629710"/>
              <a:gd name="connsiteY87" fmla="*/ 984672 h 2086429"/>
              <a:gd name="connsiteX88" fmla="*/ 1761434 w 4629710"/>
              <a:gd name="connsiteY88" fmla="*/ 984672 h 2086429"/>
              <a:gd name="connsiteX89" fmla="*/ 1761434 w 4629710"/>
              <a:gd name="connsiteY89" fmla="*/ 828267 h 2086429"/>
              <a:gd name="connsiteX90" fmla="*/ 1838798 w 4629710"/>
              <a:gd name="connsiteY90" fmla="*/ 795146 h 2086429"/>
              <a:gd name="connsiteX91" fmla="*/ 4629710 w 4629710"/>
              <a:gd name="connsiteY91" fmla="*/ 514384 h 2086429"/>
              <a:gd name="connsiteX92" fmla="*/ 4629710 w 4629710"/>
              <a:gd name="connsiteY92" fmla="*/ 828997 h 2086429"/>
              <a:gd name="connsiteX93" fmla="*/ 4595945 w 4629710"/>
              <a:gd name="connsiteY93" fmla="*/ 863022 h 2086429"/>
              <a:gd name="connsiteX94" fmla="*/ 3437297 w 4629710"/>
              <a:gd name="connsiteY94" fmla="*/ 2030584 h 2086429"/>
              <a:gd name="connsiteX95" fmla="*/ 3381878 w 4629710"/>
              <a:gd name="connsiteY95" fmla="*/ 2086429 h 2086429"/>
              <a:gd name="connsiteX96" fmla="*/ 3070403 w 4629710"/>
              <a:gd name="connsiteY96" fmla="*/ 2086429 h 2086429"/>
              <a:gd name="connsiteX97" fmla="*/ 3214665 w 4629710"/>
              <a:gd name="connsiteY97" fmla="*/ 1940988 h 2086429"/>
              <a:gd name="connsiteX98" fmla="*/ 4469965 w 4629710"/>
              <a:gd name="connsiteY98" fmla="*/ 675434 h 2086429"/>
              <a:gd name="connsiteX99" fmla="*/ 4629710 w 4629710"/>
              <a:gd name="connsiteY99" fmla="*/ 0 h 2086429"/>
              <a:gd name="connsiteX100" fmla="*/ 4629710 w 4629710"/>
              <a:gd name="connsiteY100" fmla="*/ 314353 h 2086429"/>
              <a:gd name="connsiteX101" fmla="*/ 4558252 w 4629710"/>
              <a:gd name="connsiteY101" fmla="*/ 386295 h 2086429"/>
              <a:gd name="connsiteX102" fmla="*/ 3117080 w 4629710"/>
              <a:gd name="connsiteY102" fmla="*/ 1837231 h 2086429"/>
              <a:gd name="connsiteX103" fmla="*/ 2869559 w 4629710"/>
              <a:gd name="connsiteY103" fmla="*/ 2086429 h 2086429"/>
              <a:gd name="connsiteX104" fmla="*/ 2558298 w 4629710"/>
              <a:gd name="connsiteY104" fmla="*/ 2086429 h 2086429"/>
              <a:gd name="connsiteX105" fmla="*/ 2623869 w 4629710"/>
              <a:gd name="connsiteY105" fmla="*/ 2020383 h 2086429"/>
              <a:gd name="connsiteX106" fmla="*/ 4514978 w 4629710"/>
              <a:gd name="connsiteY106" fmla="*/ 115564 h 20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629710" h="2086429">
                <a:moveTo>
                  <a:pt x="4629710" y="2062620"/>
                </a:moveTo>
                <a:lnTo>
                  <a:pt x="4629710" y="2086429"/>
                </a:lnTo>
                <a:lnTo>
                  <a:pt x="4606079" y="2086429"/>
                </a:lnTo>
                <a:close/>
                <a:moveTo>
                  <a:pt x="1769949" y="1893739"/>
                </a:moveTo>
                <a:cubicBezTo>
                  <a:pt x="1798116" y="1893739"/>
                  <a:pt x="1826283" y="1904822"/>
                  <a:pt x="1847524" y="1926988"/>
                </a:cubicBezTo>
                <a:cubicBezTo>
                  <a:pt x="1891853" y="1969473"/>
                  <a:pt x="1891853" y="2039666"/>
                  <a:pt x="1847524" y="2082151"/>
                </a:cubicBezTo>
                <a:cubicBezTo>
                  <a:pt x="1847524" y="2082151"/>
                  <a:pt x="1847524" y="2082151"/>
                  <a:pt x="1845924" y="2083764"/>
                </a:cubicBezTo>
                <a:lnTo>
                  <a:pt x="1843281" y="2086429"/>
                </a:lnTo>
                <a:lnTo>
                  <a:pt x="1534067" y="2086429"/>
                </a:lnTo>
                <a:lnTo>
                  <a:pt x="1692374" y="1926988"/>
                </a:lnTo>
                <a:cubicBezTo>
                  <a:pt x="1713615" y="1904822"/>
                  <a:pt x="1741782" y="1893739"/>
                  <a:pt x="1769949" y="1893739"/>
                </a:cubicBezTo>
                <a:close/>
                <a:moveTo>
                  <a:pt x="2462350" y="1712302"/>
                </a:moveTo>
                <a:cubicBezTo>
                  <a:pt x="2490519" y="1712302"/>
                  <a:pt x="2518688" y="1722924"/>
                  <a:pt x="2539931" y="1744168"/>
                </a:cubicBezTo>
                <a:cubicBezTo>
                  <a:pt x="2582415" y="1788503"/>
                  <a:pt x="2582415" y="1858701"/>
                  <a:pt x="2539931" y="1901188"/>
                </a:cubicBezTo>
                <a:cubicBezTo>
                  <a:pt x="2539931" y="1901188"/>
                  <a:pt x="2539931" y="1901188"/>
                  <a:pt x="2369776" y="2072642"/>
                </a:cubicBezTo>
                <a:lnTo>
                  <a:pt x="2356093" y="2086429"/>
                </a:lnTo>
                <a:lnTo>
                  <a:pt x="2045101" y="2086429"/>
                </a:lnTo>
                <a:lnTo>
                  <a:pt x="2115833" y="2015158"/>
                </a:lnTo>
                <a:cubicBezTo>
                  <a:pt x="2203361" y="1926962"/>
                  <a:pt x="2292990" y="1836649"/>
                  <a:pt x="2384770" y="1744168"/>
                </a:cubicBezTo>
                <a:cubicBezTo>
                  <a:pt x="2406013" y="1722924"/>
                  <a:pt x="2434181" y="1712302"/>
                  <a:pt x="2462350" y="1712302"/>
                </a:cubicBezTo>
                <a:close/>
                <a:moveTo>
                  <a:pt x="4629710" y="1546814"/>
                </a:moveTo>
                <a:lnTo>
                  <a:pt x="4629710" y="1858916"/>
                </a:lnTo>
                <a:lnTo>
                  <a:pt x="4619307" y="1869385"/>
                </a:lnTo>
                <a:cubicBezTo>
                  <a:pt x="4552784" y="1936338"/>
                  <a:pt x="4484229" y="2005336"/>
                  <a:pt x="4413580" y="2076441"/>
                </a:cubicBezTo>
                <a:lnTo>
                  <a:pt x="4403656" y="2086429"/>
                </a:lnTo>
                <a:lnTo>
                  <a:pt x="4093847" y="2086429"/>
                </a:lnTo>
                <a:lnTo>
                  <a:pt x="4162148" y="2017650"/>
                </a:lnTo>
                <a:cubicBezTo>
                  <a:pt x="4291492" y="1887401"/>
                  <a:pt x="4439313" y="1738544"/>
                  <a:pt x="4608252" y="1568422"/>
                </a:cubicBezTo>
                <a:close/>
                <a:moveTo>
                  <a:pt x="2238267" y="1422274"/>
                </a:moveTo>
                <a:cubicBezTo>
                  <a:pt x="2266433" y="1422274"/>
                  <a:pt x="2294599" y="1433380"/>
                  <a:pt x="2315838" y="1455593"/>
                </a:cubicBezTo>
                <a:cubicBezTo>
                  <a:pt x="2360165" y="1498167"/>
                  <a:pt x="2360165" y="1568507"/>
                  <a:pt x="2315838" y="1611082"/>
                </a:cubicBezTo>
                <a:cubicBezTo>
                  <a:pt x="2315838" y="1611082"/>
                  <a:pt x="2315838" y="1611082"/>
                  <a:pt x="2083124" y="1848018"/>
                </a:cubicBezTo>
                <a:cubicBezTo>
                  <a:pt x="2040645" y="1890592"/>
                  <a:pt x="1970461" y="1890592"/>
                  <a:pt x="1927981" y="1848018"/>
                </a:cubicBezTo>
                <a:cubicBezTo>
                  <a:pt x="1885502" y="1803592"/>
                  <a:pt x="1885502" y="1733252"/>
                  <a:pt x="1927981" y="1690678"/>
                </a:cubicBezTo>
                <a:cubicBezTo>
                  <a:pt x="1927981" y="1690678"/>
                  <a:pt x="1927981" y="1690678"/>
                  <a:pt x="2160695" y="1455593"/>
                </a:cubicBezTo>
                <a:cubicBezTo>
                  <a:pt x="2181935" y="1433380"/>
                  <a:pt x="2210101" y="1422274"/>
                  <a:pt x="2238267" y="1422274"/>
                </a:cubicBezTo>
                <a:close/>
                <a:moveTo>
                  <a:pt x="828764" y="1296841"/>
                </a:moveTo>
                <a:cubicBezTo>
                  <a:pt x="856944" y="1296841"/>
                  <a:pt x="885125" y="1307926"/>
                  <a:pt x="906376" y="1330096"/>
                </a:cubicBezTo>
                <a:cubicBezTo>
                  <a:pt x="948878" y="1372589"/>
                  <a:pt x="948878" y="1442796"/>
                  <a:pt x="906376" y="1485289"/>
                </a:cubicBezTo>
                <a:cubicBezTo>
                  <a:pt x="906376" y="1485289"/>
                  <a:pt x="906376" y="1485289"/>
                  <a:pt x="442282" y="1952837"/>
                </a:cubicBezTo>
                <a:lnTo>
                  <a:pt x="309677" y="2086429"/>
                </a:lnTo>
                <a:lnTo>
                  <a:pt x="0" y="2086429"/>
                </a:lnTo>
                <a:lnTo>
                  <a:pt x="86087" y="1999748"/>
                </a:lnTo>
                <a:cubicBezTo>
                  <a:pt x="291823" y="1792593"/>
                  <a:pt x="513120" y="1569771"/>
                  <a:pt x="751152" y="1330096"/>
                </a:cubicBezTo>
                <a:cubicBezTo>
                  <a:pt x="772404" y="1307926"/>
                  <a:pt x="800583" y="1296841"/>
                  <a:pt x="828764" y="1296841"/>
                </a:cubicBezTo>
                <a:close/>
                <a:moveTo>
                  <a:pt x="2890951" y="1280952"/>
                </a:moveTo>
                <a:cubicBezTo>
                  <a:pt x="2919126" y="1280952"/>
                  <a:pt x="2947301" y="1292024"/>
                  <a:pt x="2968547" y="1314167"/>
                </a:cubicBezTo>
                <a:cubicBezTo>
                  <a:pt x="3011040" y="1356609"/>
                  <a:pt x="3011040" y="1426731"/>
                  <a:pt x="2968547" y="1471018"/>
                </a:cubicBezTo>
                <a:cubicBezTo>
                  <a:pt x="2968547" y="1471018"/>
                  <a:pt x="2968547" y="1471018"/>
                  <a:pt x="2781947" y="1657393"/>
                </a:cubicBezTo>
                <a:cubicBezTo>
                  <a:pt x="2739454" y="1701680"/>
                  <a:pt x="2669249" y="1701680"/>
                  <a:pt x="2626756" y="1657393"/>
                </a:cubicBezTo>
                <a:cubicBezTo>
                  <a:pt x="2582415" y="1614951"/>
                  <a:pt x="2582415" y="1544830"/>
                  <a:pt x="2626756" y="1500543"/>
                </a:cubicBezTo>
                <a:cubicBezTo>
                  <a:pt x="2626756" y="1500543"/>
                  <a:pt x="2626756" y="1500543"/>
                  <a:pt x="2813355" y="1314167"/>
                </a:cubicBezTo>
                <a:cubicBezTo>
                  <a:pt x="2834601" y="1292024"/>
                  <a:pt x="2862776" y="1280952"/>
                  <a:pt x="2890951" y="1280952"/>
                </a:cubicBezTo>
                <a:close/>
                <a:moveTo>
                  <a:pt x="2489546" y="1169336"/>
                </a:moveTo>
                <a:cubicBezTo>
                  <a:pt x="2517821" y="1169336"/>
                  <a:pt x="2546097" y="1179916"/>
                  <a:pt x="2568346" y="1201077"/>
                </a:cubicBezTo>
                <a:cubicBezTo>
                  <a:pt x="2610990" y="1245238"/>
                  <a:pt x="2610990" y="1315160"/>
                  <a:pt x="2568346" y="1357482"/>
                </a:cubicBezTo>
                <a:cubicBezTo>
                  <a:pt x="2523847" y="1401643"/>
                  <a:pt x="2455245" y="1401643"/>
                  <a:pt x="2410746" y="1357482"/>
                </a:cubicBezTo>
                <a:cubicBezTo>
                  <a:pt x="2368102" y="1315160"/>
                  <a:pt x="2368102" y="1245238"/>
                  <a:pt x="2410746" y="1201077"/>
                </a:cubicBezTo>
                <a:cubicBezTo>
                  <a:pt x="2432996" y="1179916"/>
                  <a:pt x="2461271" y="1169336"/>
                  <a:pt x="2489546" y="1169336"/>
                </a:cubicBezTo>
                <a:close/>
                <a:moveTo>
                  <a:pt x="4629710" y="1030758"/>
                </a:moveTo>
                <a:lnTo>
                  <a:pt x="4629710" y="1344123"/>
                </a:lnTo>
                <a:lnTo>
                  <a:pt x="4521168" y="1453492"/>
                </a:lnTo>
                <a:cubicBezTo>
                  <a:pt x="4370413" y="1605399"/>
                  <a:pt x="4211859" y="1765162"/>
                  <a:pt x="4045104" y="1933189"/>
                </a:cubicBezTo>
                <a:lnTo>
                  <a:pt x="3893025" y="2086429"/>
                </a:lnTo>
                <a:lnTo>
                  <a:pt x="3582033" y="2086429"/>
                </a:lnTo>
                <a:lnTo>
                  <a:pt x="3589225" y="2079182"/>
                </a:lnTo>
                <a:cubicBezTo>
                  <a:pt x="3763876" y="1903199"/>
                  <a:pt x="4074367" y="1590339"/>
                  <a:pt x="4626351" y="1034143"/>
                </a:cubicBezTo>
                <a:close/>
                <a:moveTo>
                  <a:pt x="1614625" y="1018568"/>
                </a:moveTo>
                <a:cubicBezTo>
                  <a:pt x="1642794" y="1018568"/>
                  <a:pt x="1670963" y="1029194"/>
                  <a:pt x="1692206" y="1050446"/>
                </a:cubicBezTo>
                <a:cubicBezTo>
                  <a:pt x="1734690" y="1094798"/>
                  <a:pt x="1734690" y="1165022"/>
                  <a:pt x="1692206" y="1207526"/>
                </a:cubicBezTo>
                <a:cubicBezTo>
                  <a:pt x="1692206" y="1207526"/>
                  <a:pt x="1692206" y="1207526"/>
                  <a:pt x="904454" y="2001593"/>
                </a:cubicBezTo>
                <a:lnTo>
                  <a:pt x="820292" y="2086429"/>
                </a:lnTo>
                <a:lnTo>
                  <a:pt x="509300" y="2086429"/>
                </a:lnTo>
                <a:lnTo>
                  <a:pt x="535713" y="2059804"/>
                </a:lnTo>
                <a:cubicBezTo>
                  <a:pt x="837224" y="1755877"/>
                  <a:pt x="1169926" y="1420508"/>
                  <a:pt x="1537045" y="1050446"/>
                </a:cubicBezTo>
                <a:cubicBezTo>
                  <a:pt x="1558288" y="1029194"/>
                  <a:pt x="1586457" y="1018568"/>
                  <a:pt x="1614625" y="1018568"/>
                </a:cubicBezTo>
                <a:close/>
                <a:moveTo>
                  <a:pt x="2303600" y="841225"/>
                </a:moveTo>
                <a:cubicBezTo>
                  <a:pt x="2331769" y="841225"/>
                  <a:pt x="2359938" y="852309"/>
                  <a:pt x="2381181" y="874475"/>
                </a:cubicBezTo>
                <a:cubicBezTo>
                  <a:pt x="2423665" y="916960"/>
                  <a:pt x="2423665" y="987153"/>
                  <a:pt x="2381181" y="1031485"/>
                </a:cubicBezTo>
                <a:cubicBezTo>
                  <a:pt x="2381181" y="1031485"/>
                  <a:pt x="2381181" y="1031485"/>
                  <a:pt x="1379622" y="2040153"/>
                </a:cubicBezTo>
                <a:lnTo>
                  <a:pt x="1333672" y="2086429"/>
                </a:lnTo>
                <a:lnTo>
                  <a:pt x="1022608" y="2086429"/>
                </a:lnTo>
                <a:lnTo>
                  <a:pt x="1076516" y="2032139"/>
                </a:lnTo>
                <a:cubicBezTo>
                  <a:pt x="1416254" y="1689990"/>
                  <a:pt x="1797714" y="1305822"/>
                  <a:pt x="2226020" y="874475"/>
                </a:cubicBezTo>
                <a:cubicBezTo>
                  <a:pt x="2247263" y="852309"/>
                  <a:pt x="2275431" y="841225"/>
                  <a:pt x="2303600" y="841225"/>
                </a:cubicBezTo>
                <a:close/>
                <a:moveTo>
                  <a:pt x="1838798" y="795146"/>
                </a:moveTo>
                <a:cubicBezTo>
                  <a:pt x="1866888" y="795146"/>
                  <a:pt x="1894978" y="806186"/>
                  <a:pt x="1916161" y="828267"/>
                </a:cubicBezTo>
                <a:cubicBezTo>
                  <a:pt x="1958527" y="870588"/>
                  <a:pt x="1958527" y="940510"/>
                  <a:pt x="1916161" y="984672"/>
                </a:cubicBezTo>
                <a:cubicBezTo>
                  <a:pt x="1873795" y="1026993"/>
                  <a:pt x="1803800" y="1026993"/>
                  <a:pt x="1761434" y="984672"/>
                </a:cubicBezTo>
                <a:cubicBezTo>
                  <a:pt x="1717227" y="940510"/>
                  <a:pt x="1717227" y="870588"/>
                  <a:pt x="1761434" y="828267"/>
                </a:cubicBezTo>
                <a:cubicBezTo>
                  <a:pt x="1782617" y="806186"/>
                  <a:pt x="1810708" y="795146"/>
                  <a:pt x="1838798" y="795146"/>
                </a:cubicBezTo>
                <a:close/>
                <a:moveTo>
                  <a:pt x="4629710" y="514384"/>
                </a:moveTo>
                <a:lnTo>
                  <a:pt x="4629710" y="828997"/>
                </a:lnTo>
                <a:lnTo>
                  <a:pt x="4595945" y="863022"/>
                </a:lnTo>
                <a:cubicBezTo>
                  <a:pt x="4281421" y="1179966"/>
                  <a:pt x="3899954" y="1564368"/>
                  <a:pt x="3437297" y="2030584"/>
                </a:cubicBezTo>
                <a:lnTo>
                  <a:pt x="3381878" y="2086429"/>
                </a:lnTo>
                <a:lnTo>
                  <a:pt x="3070403" y="2086429"/>
                </a:lnTo>
                <a:lnTo>
                  <a:pt x="3214665" y="1940988"/>
                </a:lnTo>
                <a:cubicBezTo>
                  <a:pt x="3538718" y="1614288"/>
                  <a:pt x="3949427" y="1200224"/>
                  <a:pt x="4469965" y="675434"/>
                </a:cubicBezTo>
                <a:close/>
                <a:moveTo>
                  <a:pt x="4629710" y="0"/>
                </a:moveTo>
                <a:lnTo>
                  <a:pt x="4629710" y="314353"/>
                </a:lnTo>
                <a:lnTo>
                  <a:pt x="4558252" y="386295"/>
                </a:lnTo>
                <a:cubicBezTo>
                  <a:pt x="4166000" y="781204"/>
                  <a:pt x="3691376" y="1259044"/>
                  <a:pt x="3117080" y="1837231"/>
                </a:cubicBezTo>
                <a:lnTo>
                  <a:pt x="2869559" y="2086429"/>
                </a:lnTo>
                <a:lnTo>
                  <a:pt x="2558298" y="2086429"/>
                </a:lnTo>
                <a:lnTo>
                  <a:pt x="2623869" y="2020383"/>
                </a:lnTo>
                <a:cubicBezTo>
                  <a:pt x="2894027" y="1748266"/>
                  <a:pt x="3434344" y="1204032"/>
                  <a:pt x="4514978" y="1155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69925" y="1016000"/>
            <a:ext cx="10850563" cy="36000"/>
            <a:chOff x="564668" y="0"/>
            <a:chExt cx="27329872" cy="6858000"/>
          </a:xfrm>
          <a:solidFill>
            <a:schemeClr val="accent1"/>
          </a:solidFill>
        </p:grpSpPr>
        <p:sp>
          <p:nvSpPr>
            <p:cNvPr id="12" name="平行四边形 13"/>
            <p:cNvSpPr/>
            <p:nvPr/>
          </p:nvSpPr>
          <p:spPr>
            <a:xfrm flipH="1">
              <a:off x="664630" y="0"/>
              <a:ext cx="2722991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" name="平行四边形 14"/>
            <p:cNvSpPr/>
            <p:nvPr/>
          </p:nvSpPr>
          <p:spPr>
            <a:xfrm flipH="1">
              <a:off x="564668" y="0"/>
              <a:ext cx="718396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50" r:id="rId3"/>
    <p:sldLayoutId id="2147483662" r:id="rId4"/>
    <p:sldLayoutId id="2147483667" r:id="rId5"/>
    <p:sldLayoutId id="2147483664" r:id="rId6"/>
    <p:sldLayoutId id="2147483665" r:id="rId7"/>
    <p:sldLayoutId id="2147483666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3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14BEBE-3758-403B-B285-AEF268DEEC71}"/>
              </a:ext>
            </a:extLst>
          </p:cNvPr>
          <p:cNvGrpSpPr/>
          <p:nvPr/>
        </p:nvGrpSpPr>
        <p:grpSpPr>
          <a:xfrm>
            <a:off x="1122606" y="665110"/>
            <a:ext cx="9946783" cy="5715849"/>
            <a:chOff x="1122606" y="665110"/>
            <a:chExt cx="9946783" cy="571584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7684F26-8AA8-4309-B337-9B9524E2AE2F}"/>
                </a:ext>
              </a:extLst>
            </p:cNvPr>
            <p:cNvGrpSpPr/>
            <p:nvPr/>
          </p:nvGrpSpPr>
          <p:grpSpPr>
            <a:xfrm>
              <a:off x="1122606" y="1408433"/>
              <a:ext cx="9946783" cy="3311813"/>
              <a:chOff x="0" y="1650503"/>
              <a:chExt cx="9144000" cy="3311813"/>
            </a:xfrm>
          </p:grpSpPr>
          <p:grpSp>
            <p:nvGrpSpPr>
              <p:cNvPr id="5" name="组 14">
                <a:extLst>
                  <a:ext uri="{FF2B5EF4-FFF2-40B4-BE49-F238E27FC236}">
                    <a16:creationId xmlns:a16="http://schemas.microsoft.com/office/drawing/2014/main" id="{7EB6E5A8-0B77-4306-8220-303050861A2A}"/>
                  </a:ext>
                </a:extLst>
              </p:cNvPr>
              <p:cNvGrpSpPr/>
              <p:nvPr/>
            </p:nvGrpSpPr>
            <p:grpSpPr>
              <a:xfrm>
                <a:off x="48107" y="1650503"/>
                <a:ext cx="9047785" cy="3311813"/>
                <a:chOff x="70393" y="1581535"/>
                <a:chExt cx="12083507" cy="4422993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73A4CB1C-DE57-4BEC-9150-1980D41580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14870" y="4501881"/>
                  <a:ext cx="1194596" cy="129812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52978964-E48F-49D7-96B8-8CE17C64B34C}"/>
                    </a:ext>
                  </a:extLst>
                </p:cNvPr>
                <p:cNvSpPr/>
                <p:nvPr/>
              </p:nvSpPr>
              <p:spPr>
                <a:xfrm>
                  <a:off x="602050" y="3500558"/>
                  <a:ext cx="470011" cy="4700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1695D4A0-7886-4B26-AE93-147D201569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36330" y="2667513"/>
                  <a:ext cx="181214" cy="1980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603664F5-5974-47AF-BCD4-6449AF4AEE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3710" y="2301516"/>
                  <a:ext cx="711595" cy="77334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A27EE470-03AE-4BC8-B36B-4656D5E656B2}"/>
                    </a:ext>
                  </a:extLst>
                </p:cNvPr>
                <p:cNvSpPr/>
                <p:nvPr/>
              </p:nvSpPr>
              <p:spPr>
                <a:xfrm>
                  <a:off x="70393" y="3636528"/>
                  <a:ext cx="198070" cy="1980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E53CFE70-2425-4B9A-9C4A-B7DD61A1A6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95917" y="1581535"/>
                  <a:ext cx="711595" cy="77334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5E26D394-8CDC-4889-8B26-740D36AB1C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09063" y="5534517"/>
                  <a:ext cx="433145" cy="47001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12651BE4-EA8A-44F8-85F1-D15817C4AD2D}"/>
                    </a:ext>
                  </a:extLst>
                </p:cNvPr>
                <p:cNvSpPr/>
                <p:nvPr/>
              </p:nvSpPr>
              <p:spPr>
                <a:xfrm>
                  <a:off x="10015966" y="3449404"/>
                  <a:ext cx="470011" cy="4700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CDF13B89-A8FA-4A82-9BF2-AC78CF535B91}"/>
                    </a:ext>
                  </a:extLst>
                </p:cNvPr>
                <p:cNvSpPr/>
                <p:nvPr/>
              </p:nvSpPr>
              <p:spPr>
                <a:xfrm>
                  <a:off x="11955830" y="3385827"/>
                  <a:ext cx="198070" cy="1980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1827C51-FE87-4547-B779-1FADBBB541CC}"/>
                    </a:ext>
                  </a:extLst>
                </p:cNvPr>
                <p:cNvSpPr/>
                <p:nvPr/>
              </p:nvSpPr>
              <p:spPr>
                <a:xfrm>
                  <a:off x="9744068" y="2586900"/>
                  <a:ext cx="198070" cy="19807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A83C4361-2E12-4B5D-974B-30AD167437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10043" y="2586900"/>
                  <a:ext cx="711595" cy="7740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CA5F67C5-D511-481F-9230-FDBA12BBEE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6399" y="2114485"/>
                  <a:ext cx="441984" cy="48078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j-cs"/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9E1252-4D7D-4D31-B1DF-053B14C7A747}"/>
                  </a:ext>
                </a:extLst>
              </p:cNvPr>
              <p:cNvSpPr/>
              <p:nvPr/>
            </p:nvSpPr>
            <p:spPr>
              <a:xfrm>
                <a:off x="0" y="2634887"/>
                <a:ext cx="9144000" cy="1540608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4EABF3-3DCC-4265-9A3D-3687F75C2161}"/>
                  </a:ext>
                </a:extLst>
              </p:cNvPr>
              <p:cNvSpPr txBox="1"/>
              <p:nvPr/>
            </p:nvSpPr>
            <p:spPr>
              <a:xfrm>
                <a:off x="1161978" y="2707679"/>
                <a:ext cx="6835806" cy="138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34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GPU</a:t>
                </a:r>
                <a:r>
                  <a:rPr lang="zh-CN" altLang="en-US" sz="34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集群环境下分布式深度学习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34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训练加速方法的研究与实现</a:t>
                </a:r>
              </a:p>
            </p:txBody>
          </p:sp>
        </p:grp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E7F550D0-6B2A-4F41-B0F5-E972019DDCE4}"/>
                </a:ext>
              </a:extLst>
            </p:cNvPr>
            <p:cNvSpPr txBox="1">
              <a:spLocks/>
            </p:cNvSpPr>
            <p:nvPr/>
          </p:nvSpPr>
          <p:spPr>
            <a:xfrm>
              <a:off x="3875320" y="5531287"/>
              <a:ext cx="4441354" cy="8496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王宇晨</a:t>
              </a:r>
              <a:endPara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2020.07.03</a:t>
              </a:r>
              <a:endPara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25405BC-9722-4AC3-B4F2-40774D44FB3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937" y="665110"/>
              <a:ext cx="3148398" cy="1000762"/>
            </a:xfrm>
            <a:prstGeom prst="rect">
              <a:avLst/>
            </a:prstGeom>
          </p:spPr>
        </p:pic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18D0716-B10B-416A-BAA7-220B1B53DCB5}"/>
                </a:ext>
              </a:extLst>
            </p:cNvPr>
            <p:cNvSpPr txBox="1">
              <a:spLocks/>
            </p:cNvSpPr>
            <p:nvPr/>
          </p:nvSpPr>
          <p:spPr>
            <a:xfrm>
              <a:off x="1403937" y="4204952"/>
              <a:ext cx="9384120" cy="8496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Beyond Data and Model Parallelism for Deep Neural Networks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MLSys 19, Zhihao Jia, et al.</a:t>
              </a:r>
              <a:endPara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1FCC7-6DE4-4D42-84FC-7DF84D5A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10</a:t>
            </a:fld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DF0AA1D-EAA7-4191-B8FA-5DB69C5BE3A2}"/>
              </a:ext>
            </a:extLst>
          </p:cNvPr>
          <p:cNvSpPr txBox="1">
            <a:spLocks/>
          </p:cNvSpPr>
          <p:nvPr/>
        </p:nvSpPr>
        <p:spPr>
          <a:xfrm>
            <a:off x="4473986" y="1125947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FlexFlow</a:t>
            </a: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基本结构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DEA31A-DA5B-4EEB-847F-47C14304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6" y="1578869"/>
            <a:ext cx="8253025" cy="41531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959719-CF0D-4B8E-999A-9FE267D9A9E1}"/>
              </a:ext>
            </a:extLst>
          </p:cNvPr>
          <p:cNvSpPr txBox="1">
            <a:spLocks/>
          </p:cNvSpPr>
          <p:nvPr/>
        </p:nvSpPr>
        <p:spPr>
          <a:xfrm>
            <a:off x="9691689" y="3491144"/>
            <a:ext cx="2339389" cy="918585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1800">
                <a:latin typeface="思源黑体 CN" panose="020B0500000000000000" pitchFamily="34" charset="-122"/>
                <a:ea typeface="思源黑体 CN" panose="020B0500000000000000" pitchFamily="34" charset="-122"/>
              </a:rPr>
              <a:t>计算时间、通信时间</a:t>
            </a:r>
            <a:endParaRPr lang="en-US" altLang="zh-CN" sz="18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1800">
                <a:latin typeface="思源黑体 CN" panose="020B0500000000000000" pitchFamily="34" charset="-122"/>
                <a:ea typeface="思源黑体 CN" panose="020B0500000000000000" pitchFamily="34" charset="-122"/>
              </a:rPr>
              <a:t>参数同步时间</a:t>
            </a:r>
            <a:r>
              <a:rPr lang="en-US" altLang="zh-CN" sz="18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[1]</a:t>
            </a:r>
            <a:endParaRPr lang="en-US" sz="1800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AC32A4E-F318-4B32-8114-ED7E86C0B8CC}"/>
              </a:ext>
            </a:extLst>
          </p:cNvPr>
          <p:cNvSpPr txBox="1"/>
          <p:nvPr/>
        </p:nvSpPr>
        <p:spPr>
          <a:xfrm>
            <a:off x="1943260" y="6212454"/>
            <a:ext cx="6412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Jia Z, et al. Exploring hidden dimensions in parallelizing convolutional neural networks[J]. 2018.</a:t>
            </a:r>
          </a:p>
        </p:txBody>
      </p:sp>
    </p:spTree>
    <p:extLst>
      <p:ext uri="{BB962C8B-B14F-4D97-AF65-F5344CB8AC3E}">
        <p14:creationId xmlns:p14="http://schemas.microsoft.com/office/powerpoint/2010/main" val="12576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B180BC-AF57-479F-842E-1BEE4C92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11</a:t>
            </a:fld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DAEB90-2CC8-4270-A8E1-B63312F0FD43}"/>
              </a:ext>
            </a:extLst>
          </p:cNvPr>
          <p:cNvGrpSpPr/>
          <p:nvPr/>
        </p:nvGrpSpPr>
        <p:grpSpPr>
          <a:xfrm>
            <a:off x="1479611" y="1305017"/>
            <a:ext cx="9232778" cy="4562760"/>
            <a:chOff x="1429304" y="1305017"/>
            <a:chExt cx="9232778" cy="456276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EE52CDC-D62D-4AD8-8FE9-127256806352}"/>
                </a:ext>
              </a:extLst>
            </p:cNvPr>
            <p:cNvSpPr/>
            <p:nvPr/>
          </p:nvSpPr>
          <p:spPr>
            <a:xfrm>
              <a:off x="1639040" y="1380843"/>
              <a:ext cx="8913920" cy="4486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假设一：每个任务的执行时间是可预测的，并且预测方差较小</a:t>
              </a:r>
              <a:endPara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                 执行时间仅与输入规模相关而与输入张量的内容无关</a:t>
              </a:r>
              <a:endPara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假设二：设备间的传输一个规模为 </a:t>
              </a:r>
              <a:r>
                <a: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</a:t>
              </a:r>
              <a:r>
                <a: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的张量，能充分利用带宽 </a:t>
              </a:r>
              <a:r>
                <a: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</a:t>
              </a: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endPara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           </a:t>
              </a: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     即用时为 </a:t>
              </a:r>
              <a:r>
                <a: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s/b</a:t>
              </a:r>
            </a:p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假设三：对于每个设备，任务调度采用先进先出（</a:t>
              </a:r>
              <a:r>
                <a: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FIFO</a:t>
              </a: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）的策略</a:t>
              </a:r>
              <a:endPara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假设四：调度开销可以忽略不计，输入张量到达且目标设备可用</a:t>
              </a:r>
              <a:endPara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                 时，即刻开始执行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A410B2-F043-4648-B51D-DDF83432A10D}"/>
                </a:ext>
              </a:extLst>
            </p:cNvPr>
            <p:cNvSpPr/>
            <p:nvPr/>
          </p:nvSpPr>
          <p:spPr>
            <a:xfrm>
              <a:off x="1429305" y="1305017"/>
              <a:ext cx="9232777" cy="113634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67D6C48-D20B-4EDD-8E8F-676CD286B9BF}"/>
                </a:ext>
              </a:extLst>
            </p:cNvPr>
            <p:cNvSpPr/>
            <p:nvPr/>
          </p:nvSpPr>
          <p:spPr>
            <a:xfrm>
              <a:off x="1429304" y="3713087"/>
              <a:ext cx="9232777" cy="113634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5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A0D796-FF04-45A3-97CD-5F492489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2B6499-7785-47D8-95AE-A21F7C31B025}"/>
              </a:ext>
            </a:extLst>
          </p:cNvPr>
          <p:cNvSpPr txBox="1">
            <a:spLocks/>
          </p:cNvSpPr>
          <p:nvPr/>
        </p:nvSpPr>
        <p:spPr>
          <a:xfrm>
            <a:off x="2031093" y="1196588"/>
            <a:ext cx="8133275" cy="190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amples: partitioning training samples (Data Parallelism)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perators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ttributes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arameters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C9F1051-435D-4B08-BC07-55C2164A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10" y="3173371"/>
            <a:ext cx="7690980" cy="3010233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0078991D-A91B-4040-B03B-EFA51E2946BD}"/>
              </a:ext>
            </a:extLst>
          </p:cNvPr>
          <p:cNvSpPr txBox="1"/>
          <p:nvPr/>
        </p:nvSpPr>
        <p:spPr>
          <a:xfrm>
            <a:off x="1943261" y="6212454"/>
            <a:ext cx="7466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各种一维卷积（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Full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卷积、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Same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卷积、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卷积）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https://blog.csdn.net/u013602059/article/details/104947737/</a:t>
            </a:r>
          </a:p>
        </p:txBody>
      </p:sp>
    </p:spTree>
    <p:extLst>
      <p:ext uri="{BB962C8B-B14F-4D97-AF65-F5344CB8AC3E}">
        <p14:creationId xmlns:p14="http://schemas.microsoft.com/office/powerpoint/2010/main" val="28045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A0D796-FF04-45A3-97CD-5F492489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2B6499-7785-47D8-95AE-A21F7C31B025}"/>
              </a:ext>
            </a:extLst>
          </p:cNvPr>
          <p:cNvSpPr txBox="1">
            <a:spLocks/>
          </p:cNvSpPr>
          <p:nvPr/>
        </p:nvSpPr>
        <p:spPr>
          <a:xfrm>
            <a:off x="2031093" y="1196588"/>
            <a:ext cx="8133275" cy="190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amples: partitioning training samples (Data Parallelism)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perators:</a:t>
            </a:r>
            <a:r>
              <a:rPr lang="zh-CN" alt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sv-SE" altLang="zh-CN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partitioning DNN operators (Model Parallelism)</a:t>
            </a:r>
            <a:endParaRPr lang="en-US" sz="2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ttributes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arameters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21E3D3-FB9F-4E15-901D-C4E2CE89ED2D}"/>
              </a:ext>
            </a:extLst>
          </p:cNvPr>
          <p:cNvGrpSpPr/>
          <p:nvPr/>
        </p:nvGrpSpPr>
        <p:grpSpPr>
          <a:xfrm>
            <a:off x="389313" y="3102346"/>
            <a:ext cx="11562161" cy="3039695"/>
            <a:chOff x="389313" y="3102346"/>
            <a:chExt cx="11562161" cy="303969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1904856-AF7F-4409-A976-05AE86F2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13" y="3102346"/>
              <a:ext cx="7158245" cy="30396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6EDEAB8-5637-4386-A60D-B32D3D6F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558" y="3102346"/>
              <a:ext cx="4403916" cy="237780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E80FE61-2A58-4A16-8B4F-B44D2F163810}"/>
                </a:ext>
              </a:extLst>
            </p:cNvPr>
            <p:cNvSpPr txBox="1">
              <a:spLocks/>
            </p:cNvSpPr>
            <p:nvPr/>
          </p:nvSpPr>
          <p:spPr>
            <a:xfrm>
              <a:off x="8943242" y="5606100"/>
              <a:ext cx="1496894" cy="42185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Inception</a:t>
              </a:r>
              <a:r>
                <a:rPr lang="zh-CN" altLang="en-US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结构</a:t>
              </a:r>
              <a:endParaRPr lang="en-US" sz="16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2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A0D796-FF04-45A3-97CD-5F492489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EFCF9-6471-4A8A-89EA-29FC993F8890}"/>
              </a:ext>
            </a:extLst>
          </p:cNvPr>
          <p:cNvSpPr txBox="1">
            <a:spLocks/>
          </p:cNvSpPr>
          <p:nvPr/>
        </p:nvSpPr>
        <p:spPr>
          <a:xfrm>
            <a:off x="2031093" y="1196588"/>
            <a:ext cx="8133275" cy="190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amples: partitioning training samples (Data Parallelism)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perators: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sv-SE" altLang="zh-CN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partitioning DNN operators (Model Parallelism)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ttributes: partitioning </a:t>
            </a:r>
            <a:r>
              <a:rPr lang="en-US" altLang="zh-CN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attributes in a sample (e.g.</a:t>
            </a:r>
            <a:r>
              <a:rPr lang="zh-CN" alt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en-US" altLang="zh-CN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pixels)</a:t>
            </a:r>
            <a:endParaRPr lang="en-US" sz="2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arameters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sz="2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6487E5-0252-4C3F-924F-AB0353CD1982}"/>
              </a:ext>
            </a:extLst>
          </p:cNvPr>
          <p:cNvGrpSpPr/>
          <p:nvPr/>
        </p:nvGrpSpPr>
        <p:grpSpPr>
          <a:xfrm>
            <a:off x="671511" y="3102346"/>
            <a:ext cx="10848978" cy="3069313"/>
            <a:chOff x="671511" y="3102346"/>
            <a:chExt cx="10848978" cy="30693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2F6718-BD46-4FF2-80FC-7ED48773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511" y="3102346"/>
              <a:ext cx="6909971" cy="306931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C4BE41-9A2B-4432-B737-C812F050953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508853" y="3303436"/>
              <a:ext cx="4011636" cy="261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74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A0D796-FF04-45A3-97CD-5F492489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E2E0E7-0549-479E-ADDF-FCE96462F8E3}"/>
              </a:ext>
            </a:extLst>
          </p:cNvPr>
          <p:cNvSpPr txBox="1">
            <a:spLocks/>
          </p:cNvSpPr>
          <p:nvPr/>
        </p:nvSpPr>
        <p:spPr>
          <a:xfrm>
            <a:off x="2031093" y="1196588"/>
            <a:ext cx="8133275" cy="190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amples: partitioning training samples (Data Parallelism)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perators: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sv-SE" altLang="zh-CN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partitioning DNN operators (Model Parallelism)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ttributes: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partitioning 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attributes in a sample (e.g.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pixels)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</a:t>
            </a:r>
            <a:r>
              <a:rPr lang="en-US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arameters: partitioning parameters in an operator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sz="2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0484F-F2A3-4007-9FAA-A53F30CB8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4"/>
          <a:stretch/>
        </p:blipFill>
        <p:spPr>
          <a:xfrm>
            <a:off x="2619126" y="3102346"/>
            <a:ext cx="695374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A8E43B-618A-425E-8D38-D5658042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16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1BF99B-AE31-4F38-8D64-831145F6A475}"/>
              </a:ext>
            </a:extLst>
          </p:cNvPr>
          <p:cNvSpPr txBox="1"/>
          <p:nvPr/>
        </p:nvSpPr>
        <p:spPr>
          <a:xfrm>
            <a:off x="1091253" y="4202523"/>
            <a:ext cx="5728744" cy="196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50"/>
              </a:spcBef>
            </a:pP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搜索结束条件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1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当前</a:t>
            </a:r>
            <a:r>
              <a:rPr lang="zh-CN" altLang="en-US" sz="2400" dirty="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初始策略的搜索时间预算</a:t>
            </a: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已经用完</a:t>
            </a:r>
            <a:endParaRPr lang="en-US" altLang="zh-CN" sz="2400" dirty="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1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搜索过程不能在一半的搜索时间内进一步改进所发现的最佳策略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1DFE247C-F19E-4824-A676-C88BAA3C8CC0}"/>
              </a:ext>
            </a:extLst>
          </p:cNvPr>
          <p:cNvSpPr txBox="1">
            <a:spLocks/>
          </p:cNvSpPr>
          <p:nvPr/>
        </p:nvSpPr>
        <p:spPr>
          <a:xfrm>
            <a:off x="4473987" y="1077555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MCMC</a:t>
            </a: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采样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0221C37-269C-4931-B38D-75A90B12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01" y="1511257"/>
            <a:ext cx="7675591" cy="2740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54C306-6E23-41A9-93DB-C50A9900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"/>
          <a:stretch/>
        </p:blipFill>
        <p:spPr>
          <a:xfrm>
            <a:off x="6864706" y="4431021"/>
            <a:ext cx="2749090" cy="43866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DD52E7B-CDFB-4FD0-90AE-636AD5D1F410}"/>
              </a:ext>
            </a:extLst>
          </p:cNvPr>
          <p:cNvSpPr txBox="1"/>
          <p:nvPr/>
        </p:nvSpPr>
        <p:spPr>
          <a:xfrm>
            <a:off x="1943260" y="6212454"/>
            <a:ext cx="697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W. R. Gilks, S. Richardson, and D. Spiegelhalter. Markov chain Monte Carlo in practice. CRC press, 1995.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C135-EB12-4771-96A6-187993CEDD44}"/>
              </a:ext>
            </a:extLst>
          </p:cNvPr>
          <p:cNvSpPr txBox="1"/>
          <p:nvPr/>
        </p:nvSpPr>
        <p:spPr>
          <a:xfrm>
            <a:off x="1091253" y="1860064"/>
            <a:ext cx="1166948" cy="6806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50"/>
              </a:spcBef>
            </a:pPr>
            <a:r>
              <a:rPr lang="zh-CN" altLang="en-US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随机策略数据并行</a:t>
            </a:r>
            <a:endParaRPr lang="zh-CN" altLang="en-US" dirty="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0B3D90-92D7-432A-89DE-664007D68907}"/>
              </a:ext>
            </a:extLst>
          </p:cNvPr>
          <p:cNvSpPr txBox="1"/>
          <p:nvPr/>
        </p:nvSpPr>
        <p:spPr>
          <a:xfrm>
            <a:off x="9505490" y="2419712"/>
            <a:ext cx="2244421" cy="6806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50"/>
              </a:spcBef>
            </a:pPr>
            <a:r>
              <a:rPr lang="zh-CN" altLang="en-US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随机选取一个算子，更改其并行配置文件</a:t>
            </a:r>
            <a:endParaRPr lang="zh-CN" altLang="en-US" dirty="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1A06D2-7F47-4685-90B6-5F18EA2F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97" y="4858825"/>
            <a:ext cx="4734751" cy="7468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5BA603-30A3-40EB-BF09-FEFCEACD60C7}"/>
              </a:ext>
            </a:extLst>
          </p:cNvPr>
          <p:cNvSpPr txBox="1"/>
          <p:nvPr/>
        </p:nvSpPr>
        <p:spPr>
          <a:xfrm>
            <a:off x="781744" y="3147500"/>
            <a:ext cx="1476457" cy="7832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750"/>
              </a:spcBef>
            </a:pPr>
            <a:r>
              <a:rPr lang="zh-CN" altLang="en-US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策略序列：</a:t>
            </a:r>
            <a:endParaRPr lang="en-US" altLang="zh-CN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>
              <a:lnSpc>
                <a:spcPct val="110000"/>
              </a:lnSpc>
              <a:spcBef>
                <a:spcPts val="750"/>
              </a:spcBef>
            </a:pPr>
            <a:r>
              <a:rPr lang="en-US" altLang="zh-CN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S0,S1,S2,…</a:t>
            </a:r>
            <a:endParaRPr lang="zh-CN" altLang="en-US" dirty="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8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8F0AB1-4070-4BFA-84A2-D6495F4F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17</a:t>
            </a:fld>
            <a:endParaRPr lang="en-US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51C923CF-5200-4518-B426-20AD1BBAB8A4}"/>
              </a:ext>
            </a:extLst>
          </p:cNvPr>
          <p:cNvSpPr txBox="1">
            <a:spLocks/>
          </p:cNvSpPr>
          <p:nvPr/>
        </p:nvSpPr>
        <p:spPr>
          <a:xfrm>
            <a:off x="4473987" y="1077555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引入新的“计算图”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9B5542-5C9D-472D-B17F-91F9534C4E2E}"/>
              </a:ext>
            </a:extLst>
          </p:cNvPr>
          <p:cNvSpPr txBox="1">
            <a:spLocks/>
          </p:cNvSpPr>
          <p:nvPr/>
        </p:nvSpPr>
        <p:spPr>
          <a:xfrm>
            <a:off x="3083651" y="4573699"/>
            <a:ext cx="6024696" cy="1543089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输入：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D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  任务图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T=(T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N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,T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E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i:j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表示算子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的第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j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个子任务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c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一般通信任务  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exe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任务执行时间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endParaRPr lang="en-US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BB856B8-3893-4A26-AC67-9C65D148D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29"/>
          <a:stretch/>
        </p:blipFill>
        <p:spPr>
          <a:xfrm>
            <a:off x="2127103" y="1569677"/>
            <a:ext cx="7937794" cy="30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4BB3E3-C068-4473-B1C2-0D54CF27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18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C76181-655E-46CD-A008-A2F4804D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" b="19381"/>
          <a:stretch/>
        </p:blipFill>
        <p:spPr>
          <a:xfrm>
            <a:off x="2614947" y="1511839"/>
            <a:ext cx="6957815" cy="2950270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AF2B6069-6BCB-4FED-AF94-75B14D0F4136}"/>
              </a:ext>
            </a:extLst>
          </p:cNvPr>
          <p:cNvSpPr txBox="1">
            <a:spLocks/>
          </p:cNvSpPr>
          <p:nvPr/>
        </p:nvSpPr>
        <p:spPr>
          <a:xfrm>
            <a:off x="4473987" y="1077555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完整模拟算法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519117-8C2B-42C0-AD2E-B0DA9F4F47AC}"/>
              </a:ext>
            </a:extLst>
          </p:cNvPr>
          <p:cNvSpPr txBox="1">
            <a:spLocks/>
          </p:cNvSpPr>
          <p:nvPr/>
        </p:nvSpPr>
        <p:spPr>
          <a:xfrm>
            <a:off x="2697809" y="4334000"/>
            <a:ext cx="6792092" cy="19070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输入：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D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   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任务图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T=(T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N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,T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E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) </a:t>
            </a: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i:j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算子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的第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j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个子任务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c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一般通信任务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exe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任务执行时间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r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任务就绪时间  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任务开始时间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endParaRPr 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B15F9F-6436-4763-B37B-0F413F93CA4A}"/>
              </a:ext>
            </a:extLst>
          </p:cNvPr>
          <p:cNvSpPr txBox="1"/>
          <p:nvPr/>
        </p:nvSpPr>
        <p:spPr>
          <a:xfrm>
            <a:off x="1841031" y="2603257"/>
            <a:ext cx="97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初始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任务图</a:t>
            </a:r>
            <a:endParaRPr lang="zh-CN" alt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A3F819-8A99-4824-A3E3-B3E528C5297A}"/>
              </a:ext>
            </a:extLst>
          </p:cNvPr>
          <p:cNvSpPr txBox="1"/>
          <p:nvPr/>
        </p:nvSpPr>
        <p:spPr>
          <a:xfrm>
            <a:off x="9473016" y="2603257"/>
            <a:ext cx="731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完整模拟</a:t>
            </a:r>
            <a:endParaRPr lang="zh-CN" alt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0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D76ACE-66F9-431A-B311-CCB5601D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19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5E6CB-DF40-42BA-8C19-4723D7377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" r="899" b="18782"/>
          <a:stretch/>
        </p:blipFill>
        <p:spPr>
          <a:xfrm>
            <a:off x="2697809" y="1516610"/>
            <a:ext cx="6900908" cy="2926431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37012F85-71B0-4746-BD37-BF2A78445CA6}"/>
              </a:ext>
            </a:extLst>
          </p:cNvPr>
          <p:cNvSpPr txBox="1">
            <a:spLocks/>
          </p:cNvSpPr>
          <p:nvPr/>
        </p:nvSpPr>
        <p:spPr>
          <a:xfrm>
            <a:off x="4473987" y="1077555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增量模拟算法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FF298-30A2-4FE7-AEE4-AECE8FB5C4FA}"/>
              </a:ext>
            </a:extLst>
          </p:cNvPr>
          <p:cNvSpPr txBox="1">
            <a:spLocks/>
          </p:cNvSpPr>
          <p:nvPr/>
        </p:nvSpPr>
        <p:spPr>
          <a:xfrm>
            <a:off x="2697809" y="4334000"/>
            <a:ext cx="6792092" cy="19070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输入：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G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D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   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任务图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T=(T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N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,T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E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) </a:t>
            </a: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i:j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算子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o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i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的第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j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个子任务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t</a:t>
            </a:r>
            <a:r>
              <a:rPr lang="en-US" altLang="zh-CN" sz="2000" b="1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c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一般通信任务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 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exe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任务执行时间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 algn="ctr" defTabSz="914400">
              <a:lnSpc>
                <a:spcPct val="130000"/>
              </a:lnSpc>
              <a:buNone/>
            </a:pP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r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任务就绪时间   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表示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任务开始时间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endParaRPr 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6388F6-2E43-4D05-90D9-81FB134A9CE6}"/>
              </a:ext>
            </a:extLst>
          </p:cNvPr>
          <p:cNvSpPr txBox="1"/>
          <p:nvPr/>
        </p:nvSpPr>
        <p:spPr>
          <a:xfrm>
            <a:off x="9489902" y="2690886"/>
            <a:ext cx="731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增量模拟</a:t>
            </a:r>
            <a:endParaRPr lang="zh-CN" alt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82E64E-02B3-4940-9B00-901A9A636916}"/>
              </a:ext>
            </a:extLst>
          </p:cNvPr>
          <p:cNvSpPr txBox="1"/>
          <p:nvPr/>
        </p:nvSpPr>
        <p:spPr>
          <a:xfrm>
            <a:off x="2267900" y="2602816"/>
            <a:ext cx="731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完整模拟</a:t>
            </a:r>
            <a:endParaRPr lang="zh-CN" alt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76A1B2-48F3-4C47-B7D8-13FF414BED00}"/>
              </a:ext>
            </a:extLst>
          </p:cNvPr>
          <p:cNvSpPr/>
          <p:nvPr/>
        </p:nvSpPr>
        <p:spPr>
          <a:xfrm>
            <a:off x="7874673" y="1007043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随机变换</a:t>
            </a:r>
            <a:endParaRPr lang="en-US" altLang="zh-CN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/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并行化配置</a:t>
            </a:r>
            <a:endParaRPr lang="en-US" altLang="zh-CN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9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1D51D54A-17E9-4D35-A618-F96CCEA3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3FD94-EA8D-4928-A4C7-936B47FA2B1B}"/>
              </a:ext>
            </a:extLst>
          </p:cNvPr>
          <p:cNvGrpSpPr/>
          <p:nvPr/>
        </p:nvGrpSpPr>
        <p:grpSpPr>
          <a:xfrm>
            <a:off x="3774297" y="1545040"/>
            <a:ext cx="4643407" cy="4016505"/>
            <a:chOff x="2250296" y="1545039"/>
            <a:chExt cx="4643407" cy="401650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081054D-1371-4004-920E-AD105BA0FB52}"/>
                </a:ext>
              </a:extLst>
            </p:cNvPr>
            <p:cNvSpPr txBox="1"/>
            <p:nvPr/>
          </p:nvSpPr>
          <p:spPr>
            <a:xfrm>
              <a:off x="3558181" y="1606591"/>
              <a:ext cx="3059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研究背景与意义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E69B3EA-D6C0-4820-B933-D19DA30B2EA2}"/>
                </a:ext>
              </a:extLst>
            </p:cNvPr>
            <p:cNvSpPr txBox="1"/>
            <p:nvPr/>
          </p:nvSpPr>
          <p:spPr>
            <a:xfrm>
              <a:off x="3558182" y="2747140"/>
              <a:ext cx="3059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分布式训练方法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876CD80-E7E8-491D-AC3D-119E0919D191}"/>
                </a:ext>
              </a:extLst>
            </p:cNvPr>
            <p:cNvSpPr txBox="1"/>
            <p:nvPr/>
          </p:nvSpPr>
          <p:spPr>
            <a:xfrm>
              <a:off x="3558182" y="3818040"/>
              <a:ext cx="3059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系统设计与实现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02020CE-FAD4-412D-AD4B-DC7C9A62702F}"/>
                </a:ext>
              </a:extLst>
            </p:cNvPr>
            <p:cNvSpPr txBox="1"/>
            <p:nvPr/>
          </p:nvSpPr>
          <p:spPr>
            <a:xfrm>
              <a:off x="3558181" y="4908637"/>
              <a:ext cx="3059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实验分析与总结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6C9F9BC-EFEC-403F-8798-4A8ED30ECD95}"/>
                </a:ext>
              </a:extLst>
            </p:cNvPr>
            <p:cNvCxnSpPr>
              <a:cxnSpLocks/>
            </p:cNvCxnSpPr>
            <p:nvPr/>
          </p:nvCxnSpPr>
          <p:spPr>
            <a:xfrm>
              <a:off x="3095703" y="2245911"/>
              <a:ext cx="3798000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747F2634-163D-403C-8245-FE540C8A6F36}"/>
                </a:ext>
              </a:extLst>
            </p:cNvPr>
            <p:cNvGrpSpPr/>
            <p:nvPr/>
          </p:nvGrpSpPr>
          <p:grpSpPr>
            <a:xfrm>
              <a:off x="2250296" y="1545039"/>
              <a:ext cx="793430" cy="714459"/>
              <a:chOff x="1645650" y="1592420"/>
              <a:chExt cx="793430" cy="714459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1B3A7804-8996-4D01-BDD7-7BB02C0073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5650" y="1592420"/>
                <a:ext cx="707880" cy="707880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6DCFFBC0-0B7E-4C8D-80B9-802D9F885D52}"/>
                  </a:ext>
                </a:extLst>
              </p:cNvPr>
              <p:cNvSpPr txBox="1"/>
              <p:nvPr/>
            </p:nvSpPr>
            <p:spPr>
              <a:xfrm>
                <a:off x="1695276" y="1598993"/>
                <a:ext cx="743804" cy="70788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40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01</a:t>
                </a:r>
                <a:endParaRPr lang="zh-CN" altLang="en-US" sz="40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7EC034E2-6A28-4973-A0B1-DC990A4550AB}"/>
                </a:ext>
              </a:extLst>
            </p:cNvPr>
            <p:cNvGrpSpPr/>
            <p:nvPr/>
          </p:nvGrpSpPr>
          <p:grpSpPr>
            <a:xfrm>
              <a:off x="2250296" y="2654892"/>
              <a:ext cx="775674" cy="714459"/>
              <a:chOff x="1645650" y="1592420"/>
              <a:chExt cx="775674" cy="714459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D49137E3-DC4E-4222-88E5-1018F3A4B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5650" y="1592420"/>
                <a:ext cx="707880" cy="707880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0BD33E3E-0BDF-4411-AE23-17E4FEA84EF1}"/>
                  </a:ext>
                </a:extLst>
              </p:cNvPr>
              <p:cNvSpPr txBox="1"/>
              <p:nvPr/>
            </p:nvSpPr>
            <p:spPr>
              <a:xfrm>
                <a:off x="1677520" y="1598993"/>
                <a:ext cx="743804" cy="70788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40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02</a:t>
                </a:r>
                <a:endParaRPr lang="zh-CN" altLang="en-US" sz="40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82D377CD-C407-4220-9C93-E06DAEF2E142}"/>
                </a:ext>
              </a:extLst>
            </p:cNvPr>
            <p:cNvGrpSpPr/>
            <p:nvPr/>
          </p:nvGrpSpPr>
          <p:grpSpPr>
            <a:xfrm>
              <a:off x="2250296" y="3756580"/>
              <a:ext cx="775674" cy="714459"/>
              <a:chOff x="1645650" y="1592420"/>
              <a:chExt cx="775674" cy="714459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3CE5FE96-C9A5-453F-952C-438F2C5F6D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5650" y="1592420"/>
                <a:ext cx="707880" cy="707880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8B6E6EF-D165-44C2-9CD0-4F490DFB4E03}"/>
                  </a:ext>
                </a:extLst>
              </p:cNvPr>
              <p:cNvSpPr txBox="1"/>
              <p:nvPr/>
            </p:nvSpPr>
            <p:spPr>
              <a:xfrm>
                <a:off x="1677520" y="1598993"/>
                <a:ext cx="743804" cy="70788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40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03</a:t>
                </a:r>
                <a:endParaRPr lang="zh-CN" altLang="en-US" sz="40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E518ADFF-E809-45BA-AFF2-4FB28EC71A6B}"/>
                </a:ext>
              </a:extLst>
            </p:cNvPr>
            <p:cNvGrpSpPr/>
            <p:nvPr/>
          </p:nvGrpSpPr>
          <p:grpSpPr>
            <a:xfrm>
              <a:off x="2250296" y="4847085"/>
              <a:ext cx="775674" cy="714459"/>
              <a:chOff x="1645650" y="1592420"/>
              <a:chExt cx="775674" cy="714459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007FD5A1-6C87-40EC-B7D9-44150CA4B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5650" y="1592420"/>
                <a:ext cx="707880" cy="707880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A9548C6E-CC1B-4488-8EF4-EC4F18332BB3}"/>
                  </a:ext>
                </a:extLst>
              </p:cNvPr>
              <p:cNvSpPr txBox="1"/>
              <p:nvPr/>
            </p:nvSpPr>
            <p:spPr>
              <a:xfrm>
                <a:off x="1677520" y="1598993"/>
                <a:ext cx="743804" cy="70788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40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04</a:t>
                </a:r>
                <a:endParaRPr lang="zh-CN" altLang="en-US" sz="40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</p:grp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1B871700-7983-44B1-B5FF-545A0173F83F}"/>
                </a:ext>
              </a:extLst>
            </p:cNvPr>
            <p:cNvCxnSpPr>
              <a:cxnSpLocks/>
            </p:cNvCxnSpPr>
            <p:nvPr/>
          </p:nvCxnSpPr>
          <p:spPr>
            <a:xfrm>
              <a:off x="3095703" y="3362772"/>
              <a:ext cx="3798000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579ACFDD-8969-4A0D-AB23-9A43B02A5F67}"/>
                </a:ext>
              </a:extLst>
            </p:cNvPr>
            <p:cNvCxnSpPr>
              <a:cxnSpLocks/>
            </p:cNvCxnSpPr>
            <p:nvPr/>
          </p:nvCxnSpPr>
          <p:spPr>
            <a:xfrm>
              <a:off x="3095703" y="4471039"/>
              <a:ext cx="3798000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A24583D-3856-4194-B6F7-A9DD8297C7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703" y="5561544"/>
              <a:ext cx="3798000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7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33A393-95DD-4A0E-B696-878A8BD8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20</a:t>
            </a:fld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CC06E96-A170-4541-BBC1-09C4D2B86AB7}"/>
              </a:ext>
            </a:extLst>
          </p:cNvPr>
          <p:cNvSpPr txBox="1">
            <a:spLocks/>
          </p:cNvSpPr>
          <p:nvPr/>
        </p:nvSpPr>
        <p:spPr>
          <a:xfrm>
            <a:off x="4473986" y="1077554"/>
            <a:ext cx="3244027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分布式运行时体系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F1497C1-6EB5-4AF1-B308-6CE21A79B239}"/>
              </a:ext>
            </a:extLst>
          </p:cNvPr>
          <p:cNvSpPr txBox="1"/>
          <p:nvPr/>
        </p:nvSpPr>
        <p:spPr>
          <a:xfrm>
            <a:off x="1943260" y="6212454"/>
            <a:ext cx="701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Bauer M.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et al. Legion: Expressing locality and independence with logical regions.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2012.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[2] Treichler S.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et al.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Realm: An event-based low-level runtime for distributed memory architectures. 2014 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[3] Slaughter E.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et al. Regent: a high-productivity programming language for HPC with logical regions. 2015.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0EF6C4-9337-4B8D-A03C-63F187C4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7" y="1511838"/>
            <a:ext cx="6619592" cy="468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C22B99-137C-4D4E-BDAA-DE0725C7D4E4}"/>
              </a:ext>
            </a:extLst>
          </p:cNvPr>
          <p:cNvSpPr txBox="1"/>
          <p:nvPr/>
        </p:nvSpPr>
        <p:spPr>
          <a:xfrm>
            <a:off x="7263551" y="1371604"/>
            <a:ext cx="4256938" cy="4670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FlexFlow</a:t>
            </a: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是建立在该运行时体系上的一个深度学习框架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支持 </a:t>
            </a:r>
            <a:r>
              <a: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CPU-GPU </a:t>
            </a: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结构的平台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可用于执行分布式训练任务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Advantages</a:t>
            </a:r>
          </a:p>
          <a:p>
            <a:pPr marL="702900" indent="-342900" defTabSz="685766">
              <a:lnSpc>
                <a:spcPct val="130000"/>
              </a:lnSpc>
              <a:spcBef>
                <a:spcPts val="750"/>
              </a:spcBef>
              <a:buFontTx/>
              <a:buChar char="-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User-Specification of Data Properties</a:t>
            </a:r>
          </a:p>
          <a:p>
            <a:pPr marL="702900" indent="-342900" defTabSz="685766">
              <a:lnSpc>
                <a:spcPct val="130000"/>
              </a:lnSpc>
              <a:spcBef>
                <a:spcPts val="750"/>
              </a:spcBef>
              <a:buFontTx/>
              <a:buChar char="-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Automated Mechanisms</a:t>
            </a:r>
          </a:p>
          <a:p>
            <a:pPr marL="702900" indent="-342900" defTabSz="685766">
              <a:lnSpc>
                <a:spcPct val="130000"/>
              </a:lnSpc>
              <a:spcBef>
                <a:spcPts val="750"/>
              </a:spcBef>
              <a:buFontTx/>
              <a:buChar char="-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User-Controlled Mapping</a:t>
            </a:r>
          </a:p>
        </p:txBody>
      </p:sp>
    </p:spTree>
    <p:extLst>
      <p:ext uri="{BB962C8B-B14F-4D97-AF65-F5344CB8AC3E}">
        <p14:creationId xmlns:p14="http://schemas.microsoft.com/office/powerpoint/2010/main" val="39686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3DA626-2630-4A25-A6C8-A4F5604E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21</a:t>
            </a:fld>
            <a:endParaRPr 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A527969-45F4-48E9-B010-AFA966AF6986}"/>
              </a:ext>
            </a:extLst>
          </p:cNvPr>
          <p:cNvGrpSpPr/>
          <p:nvPr/>
        </p:nvGrpSpPr>
        <p:grpSpPr>
          <a:xfrm>
            <a:off x="621670" y="1029340"/>
            <a:ext cx="10898819" cy="5194103"/>
            <a:chOff x="621670" y="1029340"/>
            <a:chExt cx="10898819" cy="519410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7E6B5DD-31EF-4CB1-B94D-2C9158230034}"/>
                </a:ext>
              </a:extLst>
            </p:cNvPr>
            <p:cNvGrpSpPr/>
            <p:nvPr/>
          </p:nvGrpSpPr>
          <p:grpSpPr>
            <a:xfrm>
              <a:off x="621670" y="1029340"/>
              <a:ext cx="10898819" cy="5194103"/>
              <a:chOff x="349189" y="1038217"/>
              <a:chExt cx="10898819" cy="5194103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01AE2A7-BCD1-4FF3-BCB4-61914501B9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8329" y="1038217"/>
                <a:ext cx="6409679" cy="5194103"/>
              </a:xfrm>
              <a:prstGeom prst="rect">
                <a:avLst/>
              </a:prstGeom>
            </p:spPr>
            <p:txBody>
              <a:bodyPr/>
              <a:lstStyle>
                <a:lvl1pPr marL="171442" indent="-171442" algn="l" defTabSz="685766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25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07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090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2974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6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9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22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5" indent="-171442" algn="l" defTabSz="685766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lnSpc>
                    <a:spcPct val="130000"/>
                  </a:lnSpc>
                  <a:buNone/>
                </a:pPr>
                <a:r>
                  <a:rPr lang="en-US" altLang="zh-CN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Legion</a:t>
                </a: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特性</a:t>
                </a:r>
                <a:endPara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 marL="342900" indent="-342900" defTabSz="91440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Sequential semantics</a:t>
                </a:r>
              </a:p>
              <a:p>
                <a:pPr marL="70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The better to understand what you write</a:t>
                </a:r>
              </a:p>
              <a:p>
                <a:pPr marL="70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Parallelism is extracted automatically </a:t>
                </a:r>
              </a:p>
              <a:p>
                <a:pPr marL="342900" indent="-342900" defTabSz="91440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Throughput-oriented</a:t>
                </a:r>
              </a:p>
              <a:p>
                <a:pPr marL="70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The latency of a single thread/process is irrelevant</a:t>
                </a:r>
              </a:p>
              <a:p>
                <a:pPr marL="70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The overall time is what matters </a:t>
                </a:r>
              </a:p>
              <a:p>
                <a:pPr marL="342900" indent="-342900" defTabSz="91440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Runtime decision making </a:t>
                </a:r>
              </a:p>
              <a:p>
                <a:pPr marL="70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Because machines are unpredictable/dynamic</a:t>
                </a:r>
                <a:endPara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B35AF3-E335-4B6B-BA1E-3CEEDDFF8233}"/>
                  </a:ext>
                </a:extLst>
              </p:cNvPr>
              <p:cNvSpPr txBox="1"/>
              <p:nvPr/>
            </p:nvSpPr>
            <p:spPr>
              <a:xfrm>
                <a:off x="349189" y="1038217"/>
                <a:ext cx="4347098" cy="393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什么是</a:t>
                </a:r>
                <a:r>
                  <a:rPr lang="en-US" altLang="zh-CN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Legion</a:t>
                </a: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？</a:t>
                </a:r>
                <a:endPara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一个通用并行库，提供了一种编程模型和运行时系统，可在具有复杂内存层次结构的异构平台上实现高性能计算。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与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MPI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、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OpenCL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、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OpenMP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、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CUDA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、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Pthreads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、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OpenACC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相比，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Legion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能够自动推理程序的数据结构，优化数据的放置和移动。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BFF58E-8F76-400B-9B77-6C975CB02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47"/>
            <a:stretch/>
          </p:blipFill>
          <p:spPr>
            <a:xfrm>
              <a:off x="984796" y="5020758"/>
              <a:ext cx="1463339" cy="109937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70FA1B2-1CDF-4D71-AA66-FBA42893F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87" y="4969073"/>
              <a:ext cx="1621423" cy="1202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8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E4AD59-DEF0-47C9-845C-3D51EF4E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22</a:t>
            </a:fld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F14B48-9C01-4300-920F-A79279BCAD54}"/>
              </a:ext>
            </a:extLst>
          </p:cNvPr>
          <p:cNvGrpSpPr/>
          <p:nvPr/>
        </p:nvGrpSpPr>
        <p:grpSpPr>
          <a:xfrm>
            <a:off x="597763" y="1038217"/>
            <a:ext cx="11104657" cy="5084349"/>
            <a:chOff x="597763" y="1038217"/>
            <a:chExt cx="11104657" cy="508434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F4425A-BBF4-4375-8C22-4DFFE8CE0582}"/>
                </a:ext>
              </a:extLst>
            </p:cNvPr>
            <p:cNvSpPr txBox="1"/>
            <p:nvPr/>
          </p:nvSpPr>
          <p:spPr>
            <a:xfrm>
              <a:off x="597763" y="1038217"/>
              <a:ext cx="7693981" cy="297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zh-CN" altLang="en-US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数据的抽象与管理</a:t>
              </a:r>
              <a:endPara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altLang="zh-CN" sz="20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Regions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（对数据的</a:t>
              </a:r>
              <a:r>
                <a:rPr lang="zh-CN" altLang="en-US" sz="20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抽象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，描述程序数据的位置和独立性）</a:t>
              </a:r>
              <a:endPara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Index Spaces  </a:t>
              </a:r>
              <a:r>
                <a:rPr lang="en-US" altLang="zh-CN" sz="20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: describe the rows in a logical region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Field Spaces </a:t>
              </a:r>
              <a:r>
                <a:rPr lang="en-US" altLang="zh-CN" sz="20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: describe the columns in a logical region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LR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=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×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,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each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 </a:t>
              </a:r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∈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 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has a type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</a:t>
              </a:r>
              <a:r>
                <a:rPr lang="en-US" altLang="zh-CN" b="1" baseline="-25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, pair&lt;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,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&gt;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is an item of </a:t>
              </a: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LR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增删改查（只读）的权限管理</a:t>
              </a:r>
              <a:endParaRPr lang="en-US" altLang="zh-CN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B0D111-7CB9-4647-97D3-E895D5BBB66B}"/>
                </a:ext>
              </a:extLst>
            </p:cNvPr>
            <p:cNvSpPr txBox="1"/>
            <p:nvPr/>
          </p:nvSpPr>
          <p:spPr>
            <a:xfrm>
              <a:off x="8204536" y="1374912"/>
              <a:ext cx="3315953" cy="2454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zh-CN" alt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目的：</a:t>
              </a:r>
              <a:r>
                <a:rPr lang="en-US" altLang="zh-CN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Legion</a:t>
              </a:r>
              <a:r>
                <a:rPr lang="zh-CN" alt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通过将</a:t>
              </a:r>
              <a:r>
                <a:rPr lang="en-US" altLang="zh-CN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Regions</a:t>
              </a:r>
              <a:r>
                <a:rPr lang="zh-CN" alt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划分为子区域</a:t>
              </a:r>
              <a:r>
                <a:rPr lang="en-US" altLang="zh-CN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Sub-Regions</a:t>
              </a:r>
              <a:r>
                <a:rPr lang="zh-CN" alt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，然后启动可在不同子区域上并行运行的任务，使应用程序进一步提高并行。</a:t>
              </a:r>
              <a:endParaRPr lang="en-US" altLang="zh-CN" sz="20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67953A9-D1C9-4E5E-AA83-83D772EB2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3763" y="4256915"/>
              <a:ext cx="5008657" cy="143784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3205319-72A3-4075-A333-FE623A95E910}"/>
                </a:ext>
              </a:extLst>
            </p:cNvPr>
            <p:cNvSpPr/>
            <p:nvPr/>
          </p:nvSpPr>
          <p:spPr>
            <a:xfrm>
              <a:off x="597763" y="4094386"/>
              <a:ext cx="6096000" cy="16003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altLang="zh-CN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Physical Regions/Instances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（内存</a:t>
              </a:r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实例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）</a:t>
              </a:r>
              <a:endPara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创建了用于描述数据的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Regions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后，要实例化这些区域的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Physical Regions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，用来访问数据，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Physical Regions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具有显式的放置和布局。</a:t>
              </a:r>
              <a:endPara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93EBA09-4630-4CD4-A476-B9D17A67EC74}"/>
                </a:ext>
              </a:extLst>
            </p:cNvPr>
            <p:cNvSpPr txBox="1">
              <a:spLocks/>
            </p:cNvSpPr>
            <p:nvPr/>
          </p:nvSpPr>
          <p:spPr>
            <a:xfrm>
              <a:off x="7820420" y="5747639"/>
              <a:ext cx="2755342" cy="37492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Physical Region</a:t>
              </a:r>
              <a:r>
                <a:rPr lang="zh-CN" altLang="en-US" sz="1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的一种存储方式</a:t>
              </a:r>
              <a:endParaRPr lang="en-US" sz="14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F22FC1A-EE91-4C50-A5E6-06DF9FC36389}"/>
                </a:ext>
              </a:extLst>
            </p:cNvPr>
            <p:cNvSpPr/>
            <p:nvPr/>
          </p:nvSpPr>
          <p:spPr>
            <a:xfrm>
              <a:off x="8204536" y="1374912"/>
              <a:ext cx="3238781" cy="245419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4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F01E26-CEED-468C-9091-731DB6B4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23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40742C-FAA4-4E30-9135-B9EDE595A55B}"/>
              </a:ext>
            </a:extLst>
          </p:cNvPr>
          <p:cNvGrpSpPr/>
          <p:nvPr/>
        </p:nvGrpSpPr>
        <p:grpSpPr>
          <a:xfrm>
            <a:off x="597763" y="1038217"/>
            <a:ext cx="10922726" cy="4903164"/>
            <a:chOff x="597763" y="1038217"/>
            <a:chExt cx="10922726" cy="49031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0714135-F21A-4171-AFF8-C44BB9B1EB90}"/>
                </a:ext>
              </a:extLst>
            </p:cNvPr>
            <p:cNvSpPr txBox="1"/>
            <p:nvPr/>
          </p:nvSpPr>
          <p:spPr>
            <a:xfrm>
              <a:off x="597763" y="1038217"/>
              <a:ext cx="10922726" cy="284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zh-CN" altLang="en-US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数据的抽象与管理</a:t>
              </a:r>
              <a:endPara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altLang="zh-CN" sz="20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Partitions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（对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Regions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的划分）</a:t>
              </a:r>
              <a:endPara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获取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Partitions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首先需要创建新的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Index Space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，用于描述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Color Space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信息，目的是将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color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（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Color Space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中的一个点）与我们希望创建的每个索引子空间相关联。</a:t>
              </a:r>
              <a:endPara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虽然分区是在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Index Space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上执行的，但是在使用原始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Index Space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创建的所有</a:t>
              </a:r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Logical Partitions</a:t>
              </a:r>
              <a:r>
                <a:rPr lang="zh-CN" alt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上，隐式地创建的索引分区和索引子空间。</a:t>
              </a:r>
              <a:endPara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5292205-A5E7-4F71-A870-FC33B6E1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6025" y="4112581"/>
              <a:ext cx="721995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7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BB7089-7515-4C2B-A381-E679C9E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24</a:t>
            </a:fld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9F9D8D-07FA-4E7F-B7B1-09EB7AD4DA1E}"/>
              </a:ext>
            </a:extLst>
          </p:cNvPr>
          <p:cNvGrpSpPr/>
          <p:nvPr/>
        </p:nvGrpSpPr>
        <p:grpSpPr>
          <a:xfrm>
            <a:off x="615365" y="996989"/>
            <a:ext cx="10905124" cy="5048520"/>
            <a:chOff x="615365" y="996989"/>
            <a:chExt cx="10905124" cy="50485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0F1F77A-C71B-4120-8EB9-2F02E4AA1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564" y="2197409"/>
              <a:ext cx="7781925" cy="3848100"/>
            </a:xfrm>
            <a:prstGeom prst="rect">
              <a:avLst/>
            </a:prstGeom>
          </p:spPr>
        </p:pic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42F6D85-70D7-4B0A-8720-12C22719D4AF}"/>
                </a:ext>
              </a:extLst>
            </p:cNvPr>
            <p:cNvSpPr txBox="1">
              <a:spLocks/>
            </p:cNvSpPr>
            <p:nvPr/>
          </p:nvSpPr>
          <p:spPr>
            <a:xfrm>
              <a:off x="615365" y="1094031"/>
              <a:ext cx="4135251" cy="59101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zh-CN" altLang="en-US" sz="2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例子：计算 </a:t>
              </a:r>
              <a:r>
                <a:rPr lang="en-US" altLang="zh-CN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Y = alpha*X + Y</a:t>
              </a:r>
              <a:endParaRPr lang="en-US" sz="24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16A779-CDC7-470C-AD2B-D337AC9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309" y="2335797"/>
              <a:ext cx="2901255" cy="314237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BE7C420-23C1-4FFD-A737-5432CE5AA9DD}"/>
                </a:ext>
              </a:extLst>
            </p:cNvPr>
            <p:cNvSpPr/>
            <p:nvPr/>
          </p:nvSpPr>
          <p:spPr>
            <a:xfrm>
              <a:off x="5637321" y="1389541"/>
              <a:ext cx="2459116" cy="80786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004E57F-C805-4C61-909C-893794CC59B6}"/>
                </a:ext>
              </a:extLst>
            </p:cNvPr>
            <p:cNvSpPr txBox="1">
              <a:spLocks/>
            </p:cNvSpPr>
            <p:nvPr/>
          </p:nvSpPr>
          <p:spPr>
            <a:xfrm>
              <a:off x="4669980" y="1572479"/>
              <a:ext cx="967341" cy="4419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input_lr</a:t>
              </a:r>
              <a:endParaRPr lang="en-US" sz="16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2B3A804F-E5FD-458D-A449-3F6807F4336F}"/>
                </a:ext>
              </a:extLst>
            </p:cNvPr>
            <p:cNvSpPr txBox="1">
              <a:spLocks/>
            </p:cNvSpPr>
            <p:nvPr/>
          </p:nvSpPr>
          <p:spPr>
            <a:xfrm>
              <a:off x="5820955" y="1001623"/>
              <a:ext cx="893787" cy="4419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Field X</a:t>
              </a:r>
              <a:endParaRPr lang="en-US" sz="16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DDC4D5C-1E8A-4FC4-A149-87AEF15F57F0}"/>
                </a:ext>
              </a:extLst>
            </p:cNvPr>
            <p:cNvSpPr txBox="1">
              <a:spLocks/>
            </p:cNvSpPr>
            <p:nvPr/>
          </p:nvSpPr>
          <p:spPr>
            <a:xfrm>
              <a:off x="7087954" y="1001622"/>
              <a:ext cx="893787" cy="4419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Field Y</a:t>
              </a:r>
              <a:endParaRPr lang="en-US" sz="16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8DCB79-1B36-4306-8CC8-B61CD197B152}"/>
                </a:ext>
              </a:extLst>
            </p:cNvPr>
            <p:cNvSpPr/>
            <p:nvPr/>
          </p:nvSpPr>
          <p:spPr>
            <a:xfrm>
              <a:off x="9691936" y="1350368"/>
              <a:ext cx="979338" cy="80786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B13C552-D0C9-4B18-979E-1843CB16AB65}"/>
                </a:ext>
              </a:extLst>
            </p:cNvPr>
            <p:cNvSpPr txBox="1">
              <a:spLocks/>
            </p:cNvSpPr>
            <p:nvPr/>
          </p:nvSpPr>
          <p:spPr>
            <a:xfrm>
              <a:off x="8596178" y="1533306"/>
              <a:ext cx="1095758" cy="4419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output_lr</a:t>
              </a:r>
              <a:endParaRPr lang="en-US" sz="16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B4B97731-F7E0-408E-AE92-49813D6B1C26}"/>
                </a:ext>
              </a:extLst>
            </p:cNvPr>
            <p:cNvSpPr txBox="1">
              <a:spLocks/>
            </p:cNvSpPr>
            <p:nvPr/>
          </p:nvSpPr>
          <p:spPr>
            <a:xfrm>
              <a:off x="9777487" y="996989"/>
              <a:ext cx="893787" cy="4419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lnSpc>
                  <a:spcPct val="130000"/>
                </a:lnSpc>
                <a:buNone/>
              </a:pP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Field Z</a:t>
              </a:r>
              <a:endParaRPr lang="en-US" sz="16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0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9A3C39-3390-4B29-ABB8-A60F405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25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0A9B5-2B25-4930-9BDF-0BB7E06BCEDC}"/>
              </a:ext>
            </a:extLst>
          </p:cNvPr>
          <p:cNvSpPr txBox="1"/>
          <p:nvPr/>
        </p:nvSpPr>
        <p:spPr>
          <a:xfrm>
            <a:off x="597764" y="1038217"/>
            <a:ext cx="3987115" cy="10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750"/>
              </a:spcBef>
            </a:pP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任务图</a:t>
            </a:r>
            <a:r>
              <a: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/</a:t>
            </a: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计算图的实现方式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使用方法与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PyTorch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等框架类似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AB74F8-EEE8-45F2-B07D-99ABB275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2482186"/>
            <a:ext cx="2784118" cy="3638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D8F73B-A905-4341-A083-68E45FFE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41" y="1556404"/>
            <a:ext cx="7094895" cy="45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0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13647F-9D48-47A4-9DDD-60CBF4F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26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9CA530-A112-4D9C-94F0-87417DCC5C31}"/>
              </a:ext>
            </a:extLst>
          </p:cNvPr>
          <p:cNvGrpSpPr/>
          <p:nvPr/>
        </p:nvGrpSpPr>
        <p:grpSpPr>
          <a:xfrm>
            <a:off x="597763" y="1038217"/>
            <a:ext cx="10874691" cy="5057896"/>
            <a:chOff x="597763" y="1038217"/>
            <a:chExt cx="10874691" cy="505789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058CE00-2322-44A9-854E-5D6B4108A396}"/>
                </a:ext>
              </a:extLst>
            </p:cNvPr>
            <p:cNvGrpSpPr/>
            <p:nvPr/>
          </p:nvGrpSpPr>
          <p:grpSpPr>
            <a:xfrm>
              <a:off x="597763" y="1038217"/>
              <a:ext cx="5604321" cy="5057896"/>
              <a:chOff x="597763" y="1038217"/>
              <a:chExt cx="5604321" cy="505789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449DD51-E302-410C-B013-618D603C9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6543" y="2919200"/>
                <a:ext cx="5515541" cy="3176913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5A97B1-FB0E-41A1-861B-01DCC1D5E988}"/>
                  </a:ext>
                </a:extLst>
              </p:cNvPr>
              <p:cNvSpPr txBox="1"/>
              <p:nvPr/>
            </p:nvSpPr>
            <p:spPr>
              <a:xfrm>
                <a:off x="597763" y="1038217"/>
                <a:ext cx="5325490" cy="183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算子图</a:t>
                </a:r>
                <a:r>
                  <a:rPr lang="en-US" altLang="zh-CN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+</a:t>
                </a: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策略</a:t>
                </a:r>
                <a:r>
                  <a:rPr lang="en-US" altLang="zh-CN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划分张量</a:t>
                </a:r>
                <a:endPara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依据并行策略 </a:t>
                </a:r>
                <a:r>
                  <a:rPr lang="en-US" altLang="zh-CN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S 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进行划分，</a:t>
                </a:r>
                <a:r>
                  <a:rPr lang="en-US" altLang="zh-CN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S 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给出每一个算子的并行配置文件 </a:t>
                </a:r>
                <a:r>
                  <a:rPr lang="en-US" altLang="zh-CN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c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 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，指导</a:t>
                </a:r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FlexFlow</a:t>
                </a:r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生成子任务（本质上是对张量的划分）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811FE06-E026-4309-8685-B71959205ADB}"/>
                  </a:ext>
                </a:extLst>
              </p:cNvPr>
              <p:cNvSpPr/>
              <p:nvPr/>
            </p:nvSpPr>
            <p:spPr>
              <a:xfrm>
                <a:off x="669239" y="2874084"/>
                <a:ext cx="5515541" cy="3176913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CE24A70-55A5-4D2F-B9FA-1F53E938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8166" y="1456803"/>
              <a:ext cx="5144288" cy="459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9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0D5B02-1D34-4FB1-B3AE-323AB033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27</a:t>
            </a:fld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A9B5CCF-C149-410F-BD23-B308338024F1}"/>
              </a:ext>
            </a:extLst>
          </p:cNvPr>
          <p:cNvSpPr txBox="1"/>
          <p:nvPr/>
        </p:nvSpPr>
        <p:spPr>
          <a:xfrm>
            <a:off x="1943260" y="6212454"/>
            <a:ext cx="5945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Bauer M.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et al. Legion: Expressing locality and independence with logical regions.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2012.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0E9D71-CD7F-4326-A24C-C2433A0C2A28}"/>
              </a:ext>
            </a:extLst>
          </p:cNvPr>
          <p:cNvGrpSpPr/>
          <p:nvPr/>
        </p:nvGrpSpPr>
        <p:grpSpPr>
          <a:xfrm>
            <a:off x="651030" y="1055973"/>
            <a:ext cx="10551618" cy="5100608"/>
            <a:chOff x="651030" y="1055973"/>
            <a:chExt cx="10551618" cy="510060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D72B2BE-0386-44B4-9AB4-E96E355C5335}"/>
                </a:ext>
              </a:extLst>
            </p:cNvPr>
            <p:cNvSpPr txBox="1"/>
            <p:nvPr/>
          </p:nvSpPr>
          <p:spPr>
            <a:xfrm>
              <a:off x="651030" y="1055973"/>
              <a:ext cx="4995168" cy="483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zh-CN" altLang="en-US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任务调度与依赖分析</a:t>
              </a:r>
              <a:endParaRPr lang="en-US" altLang="zh-CN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Software Out-of-Order Processor</a:t>
              </a:r>
              <a:r>
                <a:rPr lang="en-US" altLang="zh-CN" baseline="30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[1]</a:t>
              </a:r>
            </a:p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SOOP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用于调度具有区域参数的任务，其方式类似于操作系统中的进程调度，受资源或指令约束。</a:t>
              </a:r>
              <a:endPara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Stage 1: Mapping Dependences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Stage 2: Distribution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Stage 3: Mapping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Stage 4: Execution</a:t>
              </a:r>
            </a:p>
            <a:p>
              <a:pPr marL="702900" indent="-342900" defTabSz="685766">
                <a:lnSpc>
                  <a:spcPct val="130000"/>
                </a:lnSpc>
                <a:spcBef>
                  <a:spcPts val="750"/>
                </a:spcBef>
                <a:buFontTx/>
                <a:buChar char="-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Stage 5: Clean-Up &amp; Resource Reclamation</a:t>
              </a:r>
            </a:p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什么是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Mapper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？（ 映射</a:t>
              </a: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APP</a:t>
              </a:r>
              <a:r>
                <a: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到具体的硬件上去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）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E34C0D-75DB-4DA6-898A-A463A844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0757" y="1233555"/>
              <a:ext cx="2780671" cy="24389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3EECB68-23FB-4DD0-9D7D-3A2D55C5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996" y="3731228"/>
              <a:ext cx="5396652" cy="2425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2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  <a:pPr/>
              <a:t>28</a:t>
            </a:fld>
            <a:endParaRPr lang="zh-CN" altLang="en-US">
              <a:latin typeface="+mn-ea"/>
            </a:endParaRP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8FFA1E00-EEDA-42A2-BC6B-0F40D1E1A410}"/>
              </a:ext>
            </a:extLst>
          </p:cNvPr>
          <p:cNvSpPr txBox="1">
            <a:spLocks/>
          </p:cNvSpPr>
          <p:nvPr/>
        </p:nvSpPr>
        <p:spPr>
          <a:xfrm>
            <a:off x="671511" y="2311747"/>
            <a:ext cx="765572" cy="25136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数</a:t>
            </a:r>
            <a:endParaRPr lang="en-US" altLang="zh-CN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据</a:t>
            </a:r>
            <a:endParaRPr lang="en-US" altLang="zh-CN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吞</a:t>
            </a:r>
            <a:endParaRPr lang="en-US" altLang="zh-CN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吐</a:t>
            </a:r>
            <a:endParaRPr lang="en-US" altLang="zh-CN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量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75AF76-23F7-4EF1-9233-EB4E6DCD726F}"/>
              </a:ext>
            </a:extLst>
          </p:cNvPr>
          <p:cNvGrpSpPr/>
          <p:nvPr/>
        </p:nvGrpSpPr>
        <p:grpSpPr>
          <a:xfrm>
            <a:off x="1603782" y="1143435"/>
            <a:ext cx="8984435" cy="4975739"/>
            <a:chOff x="1511309" y="1105465"/>
            <a:chExt cx="8984435" cy="497573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ED8FCF5-51B4-41AD-860C-FD25034B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09" y="1105465"/>
              <a:ext cx="4584691" cy="497573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D4E45A-248A-4608-AFE1-84D30C7A3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77" t="2696" b="8835"/>
            <a:stretch/>
          </p:blipFill>
          <p:spPr>
            <a:xfrm>
              <a:off x="6539606" y="3442090"/>
              <a:ext cx="3956138" cy="25508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0E36652-678C-421E-966C-F347D7029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95" r="48855" b="9759"/>
            <a:stretch/>
          </p:blipFill>
          <p:spPr>
            <a:xfrm>
              <a:off x="6674121" y="1105465"/>
              <a:ext cx="3821623" cy="2301113"/>
            </a:xfrm>
            <a:prstGeom prst="rect">
              <a:avLst/>
            </a:prstGeom>
          </p:spPr>
        </p:pic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A7293203-A2E3-43A8-9A39-2D77FAA10BF5}"/>
              </a:ext>
            </a:extLst>
          </p:cNvPr>
          <p:cNvSpPr txBox="1"/>
          <p:nvPr/>
        </p:nvSpPr>
        <p:spPr>
          <a:xfrm>
            <a:off x="1943260" y="6212454"/>
            <a:ext cx="3499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项目地址：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https://github.com/flexflow/FlexFlow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2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0EA9BE-3B4B-4C06-8768-2B2B195B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29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9665A0-D18A-428E-96F4-202FDA2E802B}"/>
              </a:ext>
            </a:extLst>
          </p:cNvPr>
          <p:cNvGrpSpPr/>
          <p:nvPr/>
        </p:nvGrpSpPr>
        <p:grpSpPr>
          <a:xfrm>
            <a:off x="0" y="1540796"/>
            <a:ext cx="12192000" cy="4644667"/>
            <a:chOff x="0" y="1540796"/>
            <a:chExt cx="12192000" cy="464466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DD1090D-B4D6-4855-85B9-33B19119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40796"/>
              <a:ext cx="12192000" cy="201470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D4E7999-C508-4A7C-9E7F-123ECAA35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60" r="49354" b="16494"/>
            <a:stretch/>
          </p:blipFill>
          <p:spPr>
            <a:xfrm>
              <a:off x="2102527" y="3489043"/>
              <a:ext cx="3849857" cy="26964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E7EE399-F6D1-4A45-A912-7981E16D8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54" t="2388" b="16904"/>
            <a:stretch/>
          </p:blipFill>
          <p:spPr>
            <a:xfrm>
              <a:off x="6245441" y="3524054"/>
              <a:ext cx="3844032" cy="2661409"/>
            </a:xfrm>
            <a:prstGeom prst="rect">
              <a:avLst/>
            </a:prstGeom>
          </p:spPr>
        </p:pic>
        <p:sp>
          <p:nvSpPr>
            <p:cNvPr id="10" name="Content Placeholder 14">
              <a:extLst>
                <a:ext uri="{FF2B5EF4-FFF2-40B4-BE49-F238E27FC236}">
                  <a16:creationId xmlns:a16="http://schemas.microsoft.com/office/drawing/2014/main" id="{BA600D12-9452-48A8-9AF0-DC15246C897F}"/>
                </a:ext>
              </a:extLst>
            </p:cNvPr>
            <p:cNvSpPr txBox="1">
              <a:spLocks/>
            </p:cNvSpPr>
            <p:nvPr/>
          </p:nvSpPr>
          <p:spPr>
            <a:xfrm>
              <a:off x="542716" y="4620111"/>
              <a:ext cx="1559811" cy="43428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InceptionV3</a:t>
              </a:r>
            </a:p>
          </p:txBody>
        </p:sp>
        <p:sp>
          <p:nvSpPr>
            <p:cNvPr id="11" name="Content Placeholder 14">
              <a:extLst>
                <a:ext uri="{FF2B5EF4-FFF2-40B4-BE49-F238E27FC236}">
                  <a16:creationId xmlns:a16="http://schemas.microsoft.com/office/drawing/2014/main" id="{64B0BA09-D6DF-44C6-96C2-7C9529DB25EE}"/>
                </a:ext>
              </a:extLst>
            </p:cNvPr>
            <p:cNvSpPr txBox="1">
              <a:spLocks/>
            </p:cNvSpPr>
            <p:nvPr/>
          </p:nvSpPr>
          <p:spPr>
            <a:xfrm>
              <a:off x="10160589" y="4623112"/>
              <a:ext cx="1071445" cy="43428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NMT</a:t>
              </a:r>
            </a:p>
          </p:txBody>
        </p:sp>
      </p:grp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DDC2E10-7E3C-4C44-8C5C-F5D1DA659B59}"/>
              </a:ext>
            </a:extLst>
          </p:cNvPr>
          <p:cNvSpPr txBox="1">
            <a:spLocks/>
          </p:cNvSpPr>
          <p:nvPr/>
        </p:nvSpPr>
        <p:spPr>
          <a:xfrm>
            <a:off x="3428609" y="1079521"/>
            <a:ext cx="5334782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增量模拟算法和完整模拟算法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461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>
            <a:extLst>
              <a:ext uri="{FF2B5EF4-FFF2-40B4-BE49-F238E27FC236}">
                <a16:creationId xmlns:a16="http://schemas.microsoft.com/office/drawing/2014/main" id="{48B06641-1E4A-44EC-BF7F-8548F14FD992}"/>
              </a:ext>
            </a:extLst>
          </p:cNvPr>
          <p:cNvSpPr txBox="1"/>
          <p:nvPr/>
        </p:nvSpPr>
        <p:spPr>
          <a:xfrm>
            <a:off x="4567925" y="1050548"/>
            <a:ext cx="30561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处处都有深度学习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CD5E1E-52B1-43C7-892F-FF99B347D992}"/>
              </a:ext>
            </a:extLst>
          </p:cNvPr>
          <p:cNvGrpSpPr/>
          <p:nvPr/>
        </p:nvGrpSpPr>
        <p:grpSpPr>
          <a:xfrm>
            <a:off x="2312682" y="1631474"/>
            <a:ext cx="7651682" cy="4427743"/>
            <a:chOff x="788682" y="1631473"/>
            <a:chExt cx="7651682" cy="4427743"/>
          </a:xfrm>
        </p:grpSpPr>
        <p:pic>
          <p:nvPicPr>
            <p:cNvPr id="15" name="图片 14" descr="u=1692853178,3517228400&amp;fm=26&amp;gp=0">
              <a:extLst>
                <a:ext uri="{FF2B5EF4-FFF2-40B4-BE49-F238E27FC236}">
                  <a16:creationId xmlns:a16="http://schemas.microsoft.com/office/drawing/2014/main" id="{5824C8CE-FFC6-4000-8EB3-65062ED7838B}"/>
                </a:ext>
              </a:extLst>
            </p:cNvPr>
            <p:cNvPicPr/>
            <p:nvPr/>
          </p:nvPicPr>
          <p:blipFill rotWithShape="1">
            <a:blip r:embed="rId2"/>
            <a:srcRect l="7143" r="7143"/>
            <a:stretch/>
          </p:blipFill>
          <p:spPr>
            <a:xfrm>
              <a:off x="788682" y="1631473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图片 15" descr="u=4142794143,1840507926&amp;fm=26&amp;gp=0">
              <a:extLst>
                <a:ext uri="{FF2B5EF4-FFF2-40B4-BE49-F238E27FC236}">
                  <a16:creationId xmlns:a16="http://schemas.microsoft.com/office/drawing/2014/main" id="{B6BE2716-6E0C-4269-81B9-B1C3EA2FA6DA}"/>
                </a:ext>
              </a:extLst>
            </p:cNvPr>
            <p:cNvPicPr/>
            <p:nvPr/>
          </p:nvPicPr>
          <p:blipFill rotWithShape="1">
            <a:blip r:embed="rId3"/>
            <a:srcRect l="7143" r="7143"/>
            <a:stretch/>
          </p:blipFill>
          <p:spPr>
            <a:xfrm>
              <a:off x="3492001" y="1634947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图片 16" descr="u=3788902950,3727014775&amp;fm=26&amp;gp=0">
              <a:extLst>
                <a:ext uri="{FF2B5EF4-FFF2-40B4-BE49-F238E27FC236}">
                  <a16:creationId xmlns:a16="http://schemas.microsoft.com/office/drawing/2014/main" id="{256DF45E-F027-4202-BF21-7CBA9A38F137}"/>
                </a:ext>
              </a:extLst>
            </p:cNvPr>
            <p:cNvPicPr/>
            <p:nvPr/>
          </p:nvPicPr>
          <p:blipFill rotWithShape="1">
            <a:blip r:embed="rId4"/>
            <a:srcRect l="6085" r="6085"/>
            <a:stretch/>
          </p:blipFill>
          <p:spPr>
            <a:xfrm>
              <a:off x="3491999" y="3899216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2B2305A-2F2F-477D-B860-4111A0ABC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" r="43479"/>
            <a:stretch/>
          </p:blipFill>
          <p:spPr>
            <a:xfrm>
              <a:off x="6217547" y="1638332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C6CBC3A-511A-46C4-938B-9336031B5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3" t="54" r="190" b="-54"/>
            <a:stretch/>
          </p:blipFill>
          <p:spPr>
            <a:xfrm>
              <a:off x="788682" y="3899216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BDD41F-F56E-F24C-9C35-8EC87A087B34}"/>
                </a:ext>
              </a:extLst>
            </p:cNvPr>
            <p:cNvSpPr txBox="1"/>
            <p:nvPr/>
          </p:nvSpPr>
          <p:spPr>
            <a:xfrm>
              <a:off x="7498691" y="3429000"/>
              <a:ext cx="941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游戏</a:t>
              </a:r>
              <a:r>
                <a:rPr lang="en-US" altLang="zh-CN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AI</a:t>
              </a:r>
              <a:endParaRPr lang="en-US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8B11191E-5785-4FA8-AF46-A45558CC5E29}"/>
                </a:ext>
              </a:extLst>
            </p:cNvPr>
            <p:cNvSpPr txBox="1"/>
            <p:nvPr/>
          </p:nvSpPr>
          <p:spPr>
            <a:xfrm>
              <a:off x="1613959" y="3429000"/>
              <a:ext cx="1398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solidFill>
                    <a:schemeClr val="bg1">
                      <a:lumMod val="9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计算机视觉</a:t>
              </a:r>
              <a:endParaRPr lang="en-US" b="1">
                <a:solidFill>
                  <a:schemeClr val="bg1">
                    <a:lumMod val="9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20D12DB6-74A4-4C01-8006-21FCE2C777A6}"/>
                </a:ext>
              </a:extLst>
            </p:cNvPr>
            <p:cNvSpPr txBox="1"/>
            <p:nvPr/>
          </p:nvSpPr>
          <p:spPr>
            <a:xfrm>
              <a:off x="4571999" y="3422849"/>
              <a:ext cx="115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语音识别</a:t>
              </a:r>
              <a:endParaRPr lang="en-US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3D4EB0D0-E2F8-4836-86BE-91BAE9D0C3E4}"/>
                </a:ext>
              </a:extLst>
            </p:cNvPr>
            <p:cNvSpPr txBox="1"/>
            <p:nvPr/>
          </p:nvSpPr>
          <p:spPr>
            <a:xfrm>
              <a:off x="4133086" y="5689884"/>
              <a:ext cx="157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自然语言处理</a:t>
              </a:r>
              <a:endParaRPr lang="en-US" b="1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B4E9AE23-45E0-4157-8807-6286FC7428E2}"/>
                </a:ext>
              </a:extLst>
            </p:cNvPr>
            <p:cNvSpPr txBox="1"/>
            <p:nvPr/>
          </p:nvSpPr>
          <p:spPr>
            <a:xfrm>
              <a:off x="1868682" y="5689884"/>
              <a:ext cx="1135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医疗健康</a:t>
              </a:r>
              <a:endParaRPr lang="en-US" b="1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2" descr="论文浅尝| 最新10篇《知识图谱》论文推荐(ICML, CVPR, ACL, KDD, IJCAI ...">
              <a:extLst>
                <a:ext uri="{FF2B5EF4-FFF2-40B4-BE49-F238E27FC236}">
                  <a16:creationId xmlns:a16="http://schemas.microsoft.com/office/drawing/2014/main" id="{984DFE36-63AA-483D-9964-EFDB6F442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0" t="1854" r="19203" b="11164"/>
            <a:stretch/>
          </p:blipFill>
          <p:spPr bwMode="auto">
            <a:xfrm>
              <a:off x="6225667" y="3899216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99A2B65B-8A14-434B-9E93-BAD7B5E1D8B2}"/>
                </a:ext>
              </a:extLst>
            </p:cNvPr>
            <p:cNvSpPr txBox="1"/>
            <p:nvPr/>
          </p:nvSpPr>
          <p:spPr>
            <a:xfrm>
              <a:off x="7304810" y="5689884"/>
              <a:ext cx="1135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知识图谱</a:t>
              </a:r>
              <a:endParaRPr lang="en-US" b="1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44F4C31E-1E07-4631-8C4C-53342045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</p:spPr>
        <p:txBody>
          <a:bodyPr/>
          <a:lstStyle/>
          <a:p>
            <a:fld id="{2529C571-CC98-407B-9284-28AFD26ECFE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235154-C371-42AC-A0AE-1CFE1A8C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30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C3250-85FB-4009-922C-A09497ED15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8021" r="7742" b="1251"/>
          <a:stretch/>
        </p:blipFill>
        <p:spPr bwMode="auto">
          <a:xfrm>
            <a:off x="6266158" y="1418739"/>
            <a:ext cx="4072248" cy="2768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52D594-6488-47C0-BFAC-89F5232B4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6" t="5076" r="20705" b="18840"/>
          <a:stretch/>
        </p:blipFill>
        <p:spPr>
          <a:xfrm>
            <a:off x="2057780" y="1418739"/>
            <a:ext cx="3757093" cy="276887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11DFE4B-B04B-4498-9B8C-384A6C72DDEE}"/>
              </a:ext>
            </a:extLst>
          </p:cNvPr>
          <p:cNvSpPr txBox="1">
            <a:spLocks/>
          </p:cNvSpPr>
          <p:nvPr/>
        </p:nvSpPr>
        <p:spPr>
          <a:xfrm>
            <a:off x="3428609" y="1079521"/>
            <a:ext cx="5334782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实际训练的样本吞吐量与准确率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FFAB45-A384-4262-8723-457674A08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6"/>
          <a:stretch/>
        </p:blipFill>
        <p:spPr>
          <a:xfrm>
            <a:off x="1771095" y="4309685"/>
            <a:ext cx="8649810" cy="1898213"/>
          </a:xfrm>
          <a:prstGeom prst="rect">
            <a:avLst/>
          </a:prstGeom>
        </p:spPr>
      </p:pic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88E99A56-58AF-4DC3-8B23-A36AA272DC2E}"/>
              </a:ext>
            </a:extLst>
          </p:cNvPr>
          <p:cNvSpPr txBox="1">
            <a:spLocks/>
          </p:cNvSpPr>
          <p:nvPr/>
        </p:nvSpPr>
        <p:spPr>
          <a:xfrm>
            <a:off x="10379655" y="2461921"/>
            <a:ext cx="1134980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AlexNet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5B6EB7A8-9589-4CA8-A577-2F00611B4909}"/>
              </a:ext>
            </a:extLst>
          </p:cNvPr>
          <p:cNvSpPr txBox="1">
            <a:spLocks/>
          </p:cNvSpPr>
          <p:nvPr/>
        </p:nvSpPr>
        <p:spPr>
          <a:xfrm>
            <a:off x="477344" y="2455128"/>
            <a:ext cx="1559811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InceptionV3</a:t>
            </a:r>
          </a:p>
        </p:txBody>
      </p:sp>
    </p:spTree>
    <p:extLst>
      <p:ext uri="{BB962C8B-B14F-4D97-AF65-F5344CB8AC3E}">
        <p14:creationId xmlns:p14="http://schemas.microsoft.com/office/powerpoint/2010/main" val="29116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95C696-D596-4231-8C2E-DBBE16E8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</p:spPr>
        <p:txBody>
          <a:bodyPr/>
          <a:lstStyle/>
          <a:p>
            <a:fld id="{2529C571-CC98-407B-9284-28AFD26ECFE0}" type="slidenum">
              <a:rPr lang="en-US" altLang="zh-CN" smtClean="0"/>
              <a:pPr/>
              <a:t>31</a:t>
            </a:fld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77805B4F-9688-4A3B-A849-08303E634B9F}"/>
              </a:ext>
            </a:extLst>
          </p:cNvPr>
          <p:cNvSpPr txBox="1">
            <a:spLocks/>
          </p:cNvSpPr>
          <p:nvPr/>
        </p:nvSpPr>
        <p:spPr>
          <a:xfrm>
            <a:off x="3428609" y="1079521"/>
            <a:ext cx="5334782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实际训练的显卡利用率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D4DF05-83AA-49F5-965B-101898A45773}"/>
              </a:ext>
            </a:extLst>
          </p:cNvPr>
          <p:cNvGrpSpPr/>
          <p:nvPr/>
        </p:nvGrpSpPr>
        <p:grpSpPr>
          <a:xfrm>
            <a:off x="897646" y="2103616"/>
            <a:ext cx="10396707" cy="3674863"/>
            <a:chOff x="897646" y="2103616"/>
            <a:chExt cx="10396707" cy="367486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4531D2A-5DF9-4B15-9DDC-89842FB2BD76}"/>
                </a:ext>
              </a:extLst>
            </p:cNvPr>
            <p:cNvGrpSpPr/>
            <p:nvPr/>
          </p:nvGrpSpPr>
          <p:grpSpPr>
            <a:xfrm>
              <a:off x="897646" y="2103616"/>
              <a:ext cx="10396707" cy="3096261"/>
              <a:chOff x="743977" y="2112494"/>
              <a:chExt cx="10396707" cy="309626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36F3CE32-FED6-4328-80E8-C58CEBE27D5F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77" y="2112495"/>
                <a:ext cx="4803775" cy="3096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E99BF36-8F54-4A28-80A3-4270AC27894D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" r="1083"/>
              <a:stretch/>
            </p:blipFill>
            <p:spPr bwMode="auto">
              <a:xfrm>
                <a:off x="6365484" y="2112494"/>
                <a:ext cx="4775200" cy="30960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3D899A8-BC2F-4D43-8459-F692B2096572}"/>
                  </a:ext>
                </a:extLst>
              </p:cNvPr>
              <p:cNvSpPr/>
              <p:nvPr/>
            </p:nvSpPr>
            <p:spPr>
              <a:xfrm>
                <a:off x="8211054" y="3051623"/>
                <a:ext cx="2929630" cy="981918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C61F5CB-F18F-42C0-862D-C2ECDFCC2C24}"/>
                  </a:ext>
                </a:extLst>
              </p:cNvPr>
              <p:cNvSpPr/>
              <p:nvPr/>
            </p:nvSpPr>
            <p:spPr>
              <a:xfrm>
                <a:off x="2618122" y="3093118"/>
                <a:ext cx="2929630" cy="981918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Content Placeholder 14">
              <a:extLst>
                <a:ext uri="{FF2B5EF4-FFF2-40B4-BE49-F238E27FC236}">
                  <a16:creationId xmlns:a16="http://schemas.microsoft.com/office/drawing/2014/main" id="{1D2CDF60-CC2E-48B7-BCEE-EF57B659C622}"/>
                </a:ext>
              </a:extLst>
            </p:cNvPr>
            <p:cNvSpPr txBox="1">
              <a:spLocks/>
            </p:cNvSpPr>
            <p:nvPr/>
          </p:nvSpPr>
          <p:spPr>
            <a:xfrm>
              <a:off x="2238174" y="5344195"/>
              <a:ext cx="1883697" cy="43428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Pytorch 1.3.1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endParaRPr>
            </a:p>
          </p:txBody>
        </p:sp>
        <p:sp>
          <p:nvSpPr>
            <p:cNvPr id="11" name="Content Placeholder 14">
              <a:extLst>
                <a:ext uri="{FF2B5EF4-FFF2-40B4-BE49-F238E27FC236}">
                  <a16:creationId xmlns:a16="http://schemas.microsoft.com/office/drawing/2014/main" id="{996F46AD-FA1B-4012-AC35-BC1B2F4825B8}"/>
                </a:ext>
              </a:extLst>
            </p:cNvPr>
            <p:cNvSpPr txBox="1">
              <a:spLocks/>
            </p:cNvSpPr>
            <p:nvPr/>
          </p:nvSpPr>
          <p:spPr>
            <a:xfrm>
              <a:off x="7945841" y="5344195"/>
              <a:ext cx="1883697" cy="43428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FlexFlow 1.1.1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7606B5-9445-439E-8472-46DD8CF1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32</a:t>
            </a:fld>
            <a:endParaRPr 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82278B-B931-423B-B087-4AF86CC1E37D}"/>
              </a:ext>
            </a:extLst>
          </p:cNvPr>
          <p:cNvGrpSpPr/>
          <p:nvPr/>
        </p:nvGrpSpPr>
        <p:grpSpPr>
          <a:xfrm>
            <a:off x="2082584" y="4024443"/>
            <a:ext cx="8107500" cy="1745713"/>
            <a:chOff x="525319" y="4190283"/>
            <a:chExt cx="8107500" cy="174571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C60C26-D13F-4CFA-992A-A9D8583DA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319" y="4446363"/>
              <a:ext cx="1080000" cy="1080000"/>
            </a:xfrm>
            <a:prstGeom prst="rect">
              <a:avLst/>
            </a:prstGeom>
            <a:solidFill>
              <a:srgbClr val="3C3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 </a:t>
              </a:r>
              <a:endParaRPr lang="zh-CN" altLang="en-US" sz="135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CF7418-0872-448E-9E0B-3BB78479C521}"/>
                </a:ext>
              </a:extLst>
            </p:cNvPr>
            <p:cNvSpPr txBox="1"/>
            <p:nvPr/>
          </p:nvSpPr>
          <p:spPr>
            <a:xfrm>
              <a:off x="558584" y="4449145"/>
              <a:ext cx="1080000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未 来</a:t>
              </a:r>
              <a:endParaRPr lang="en-US" altLang="zh-CN" sz="32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工 作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A72620-5174-4078-8054-6E342699A529}"/>
                </a:ext>
              </a:extLst>
            </p:cNvPr>
            <p:cNvSpPr txBox="1"/>
            <p:nvPr/>
          </p:nvSpPr>
          <p:spPr>
            <a:xfrm>
              <a:off x="2410717" y="4209187"/>
              <a:ext cx="5815209" cy="16912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基于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FlewFlow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的任务图式流水线优化</a:t>
              </a:r>
            </a:p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将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FlexFlow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的思想用于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GNN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等领域</a:t>
              </a:r>
              <a:r>
                <a:rPr lang="en-US" altLang="zh-CN" sz="2400" b="1" baseline="30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[1]</a:t>
              </a:r>
              <a:endPara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框架移植工作，支持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FPGA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、超算平台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081C2CF-507E-43F4-904D-4090C31F6CFB}"/>
                </a:ext>
              </a:extLst>
            </p:cNvPr>
            <p:cNvCxnSpPr>
              <a:cxnSpLocks/>
            </p:cNvCxnSpPr>
            <p:nvPr/>
          </p:nvCxnSpPr>
          <p:spPr>
            <a:xfrm>
              <a:off x="1759905" y="4190283"/>
              <a:ext cx="684719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EAD6718-245F-4055-A057-E7C508ADF161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22" y="5935996"/>
              <a:ext cx="684719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75197A-005D-485A-9B9A-D848EC1D3DC6}"/>
              </a:ext>
            </a:extLst>
          </p:cNvPr>
          <p:cNvGrpSpPr/>
          <p:nvPr/>
        </p:nvGrpSpPr>
        <p:grpSpPr>
          <a:xfrm>
            <a:off x="2082584" y="1317826"/>
            <a:ext cx="8239186" cy="2330960"/>
            <a:chOff x="558584" y="1255682"/>
            <a:chExt cx="8239186" cy="233096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ADE584-1843-48D0-94E1-ACC754688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584" y="1717291"/>
              <a:ext cx="1080000" cy="1080000"/>
            </a:xfrm>
            <a:prstGeom prst="rect">
              <a:avLst/>
            </a:prstGeom>
            <a:solidFill>
              <a:srgbClr val="3C3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 </a:t>
              </a:r>
              <a:endParaRPr lang="zh-CN" altLang="en-US" sz="135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8B3C815-F741-43A3-997E-3E252370346D}"/>
                </a:ext>
              </a:extLst>
            </p:cNvPr>
            <p:cNvSpPr txBox="1"/>
            <p:nvPr/>
          </p:nvSpPr>
          <p:spPr>
            <a:xfrm>
              <a:off x="591849" y="1720073"/>
              <a:ext cx="1080000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基 本</a:t>
              </a:r>
              <a:endParaRPr lang="en-US" altLang="zh-CN" sz="32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结 论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FD0A6AE-8B06-4C87-B923-27C6A7DD33F5}"/>
                </a:ext>
              </a:extLst>
            </p:cNvPr>
            <p:cNvCxnSpPr>
              <a:cxnSpLocks/>
            </p:cNvCxnSpPr>
            <p:nvPr/>
          </p:nvCxnSpPr>
          <p:spPr>
            <a:xfrm>
              <a:off x="1793170" y="3586642"/>
              <a:ext cx="684719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82508-A6D5-4E0E-ADB8-775F560AB466}"/>
                </a:ext>
              </a:extLst>
            </p:cNvPr>
            <p:cNvSpPr txBox="1"/>
            <p:nvPr/>
          </p:nvSpPr>
          <p:spPr>
            <a:xfrm>
              <a:off x="1801131" y="1255682"/>
              <a:ext cx="6996639" cy="22740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FlexFlow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采用混合并行方式具有更好的性能表现</a:t>
              </a:r>
              <a:endPara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FlexFlow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相对其他框架可以实现更加</a:t>
              </a:r>
              <a:r>
                <a:rPr lang="zh-CN" altLang="en-US" sz="2400" b="1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细粒度并行</a:t>
              </a:r>
            </a:p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基于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Legion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的分布式运行时具有更好的</a:t>
              </a:r>
              <a:r>
                <a:rPr lang="zh-CN" altLang="en-US" sz="2400" b="1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内存管理</a:t>
              </a:r>
            </a:p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  <a:defRPr/>
              </a:pP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FlexFlow</a:t>
              </a:r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具有相对更好的</a:t>
              </a:r>
              <a:r>
                <a:rPr lang="zh-CN" altLang="en-US" sz="2400" b="1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资源利用率和负载均衡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427BD4D-1FD4-4030-9EBE-9E5AF0F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1793170" y="1285982"/>
              <a:ext cx="6847197" cy="0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2DF9FA5-E9F9-4B9F-B6DA-2B146190E1DF}"/>
              </a:ext>
            </a:extLst>
          </p:cNvPr>
          <p:cNvSpPr/>
          <p:nvPr/>
        </p:nvSpPr>
        <p:spPr>
          <a:xfrm>
            <a:off x="3342887" y="4089872"/>
            <a:ext cx="6786534" cy="10772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FFDFAD9-D18A-4859-8B67-0BD5AA758863}"/>
              </a:ext>
            </a:extLst>
          </p:cNvPr>
          <p:cNvSpPr txBox="1"/>
          <p:nvPr/>
        </p:nvSpPr>
        <p:spPr>
          <a:xfrm>
            <a:off x="1943260" y="6212454"/>
            <a:ext cx="752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Zhihao Jia, et al. Improving the Accuracy, Scalability, and Performance of Graph Neural Networks with Roc. 2020.</a:t>
            </a:r>
          </a:p>
          <a:p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920978-D25A-44FB-92FD-468A9A39C399}"/>
              </a:ext>
            </a:extLst>
          </p:cNvPr>
          <p:cNvGrpSpPr/>
          <p:nvPr/>
        </p:nvGrpSpPr>
        <p:grpSpPr>
          <a:xfrm>
            <a:off x="1523999" y="2045045"/>
            <a:ext cx="9144000" cy="3096904"/>
            <a:chOff x="1523999" y="2045045"/>
            <a:chExt cx="9144000" cy="309690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FE754E5-D619-4440-AD2E-A3094BE03A61}"/>
                </a:ext>
              </a:extLst>
            </p:cNvPr>
            <p:cNvGrpSpPr/>
            <p:nvPr/>
          </p:nvGrpSpPr>
          <p:grpSpPr>
            <a:xfrm>
              <a:off x="1523999" y="2572868"/>
              <a:ext cx="9144000" cy="1540608"/>
              <a:chOff x="0" y="2597379"/>
              <a:chExt cx="9144000" cy="154060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162C493-5028-4359-8424-6D033DAD8AE3}"/>
                  </a:ext>
                </a:extLst>
              </p:cNvPr>
              <p:cNvSpPr/>
              <p:nvPr/>
            </p:nvSpPr>
            <p:spPr>
              <a:xfrm>
                <a:off x="0" y="2597379"/>
                <a:ext cx="9144000" cy="1540608"/>
              </a:xfrm>
              <a:prstGeom prst="rect">
                <a:avLst/>
              </a:prstGeom>
              <a:solidFill>
                <a:srgbClr val="3C3C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/>
                  <a:t> </a:t>
                </a:r>
                <a:endParaRPr lang="zh-CN" altLang="en-US" sz="135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DAE5704-6483-4E2E-ACD3-16E0095016C2}"/>
                  </a:ext>
                </a:extLst>
              </p:cNvPr>
              <p:cNvSpPr txBox="1"/>
              <p:nvPr/>
            </p:nvSpPr>
            <p:spPr>
              <a:xfrm>
                <a:off x="1071294" y="2937832"/>
                <a:ext cx="7001401" cy="81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4000" b="1">
                    <a:solidFill>
                      <a:schemeClr val="bg1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谢 谢 大 家</a:t>
                </a:r>
                <a:endParaRPr lang="en-US" altLang="zh-CN" sz="40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F0C6B3F-F17E-466B-AE07-83574C3C3FF2}"/>
                </a:ext>
              </a:extLst>
            </p:cNvPr>
            <p:cNvGrpSpPr/>
            <p:nvPr/>
          </p:nvGrpSpPr>
          <p:grpSpPr>
            <a:xfrm>
              <a:off x="2169787" y="2045045"/>
              <a:ext cx="2429456" cy="1055645"/>
              <a:chOff x="2855913" y="-477838"/>
              <a:chExt cx="5757862" cy="2501900"/>
            </a:xfrm>
            <a:solidFill>
              <a:srgbClr val="FFCC00"/>
            </a:solidFill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FE0E9EED-C78F-4B2D-93B1-D099BD6D0D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55913" y="76200"/>
                <a:ext cx="1317625" cy="1687513"/>
              </a:xfrm>
              <a:custGeom>
                <a:avLst/>
                <a:gdLst>
                  <a:gd name="T0" fmla="*/ 557 w 702"/>
                  <a:gd name="T1" fmla="*/ 136 h 898"/>
                  <a:gd name="T2" fmla="*/ 681 w 702"/>
                  <a:gd name="T3" fmla="*/ 72 h 898"/>
                  <a:gd name="T4" fmla="*/ 700 w 702"/>
                  <a:gd name="T5" fmla="*/ 55 h 898"/>
                  <a:gd name="T6" fmla="*/ 673 w 702"/>
                  <a:gd name="T7" fmla="*/ 31 h 898"/>
                  <a:gd name="T8" fmla="*/ 656 w 702"/>
                  <a:gd name="T9" fmla="*/ 16 h 898"/>
                  <a:gd name="T10" fmla="*/ 569 w 702"/>
                  <a:gd name="T11" fmla="*/ 21 h 898"/>
                  <a:gd name="T12" fmla="*/ 286 w 702"/>
                  <a:gd name="T13" fmla="*/ 79 h 898"/>
                  <a:gd name="T14" fmla="*/ 38 w 702"/>
                  <a:gd name="T15" fmla="*/ 130 h 898"/>
                  <a:gd name="T16" fmla="*/ 4 w 702"/>
                  <a:gd name="T17" fmla="*/ 193 h 898"/>
                  <a:gd name="T18" fmla="*/ 34 w 702"/>
                  <a:gd name="T19" fmla="*/ 231 h 898"/>
                  <a:gd name="T20" fmla="*/ 216 w 702"/>
                  <a:gd name="T21" fmla="*/ 210 h 898"/>
                  <a:gd name="T22" fmla="*/ 381 w 702"/>
                  <a:gd name="T23" fmla="*/ 176 h 898"/>
                  <a:gd name="T24" fmla="*/ 374 w 702"/>
                  <a:gd name="T25" fmla="*/ 216 h 898"/>
                  <a:gd name="T26" fmla="*/ 351 w 702"/>
                  <a:gd name="T27" fmla="*/ 487 h 898"/>
                  <a:gd name="T28" fmla="*/ 338 w 702"/>
                  <a:gd name="T29" fmla="*/ 716 h 898"/>
                  <a:gd name="T30" fmla="*/ 329 w 702"/>
                  <a:gd name="T31" fmla="*/ 755 h 898"/>
                  <a:gd name="T32" fmla="*/ 350 w 702"/>
                  <a:gd name="T33" fmla="*/ 771 h 898"/>
                  <a:gd name="T34" fmla="*/ 350 w 702"/>
                  <a:gd name="T35" fmla="*/ 799 h 898"/>
                  <a:gd name="T36" fmla="*/ 345 w 702"/>
                  <a:gd name="T37" fmla="*/ 843 h 898"/>
                  <a:gd name="T38" fmla="*/ 358 w 702"/>
                  <a:gd name="T39" fmla="*/ 840 h 898"/>
                  <a:gd name="T40" fmla="*/ 397 w 702"/>
                  <a:gd name="T41" fmla="*/ 885 h 898"/>
                  <a:gd name="T42" fmla="*/ 402 w 702"/>
                  <a:gd name="T43" fmla="*/ 896 h 898"/>
                  <a:gd name="T44" fmla="*/ 412 w 702"/>
                  <a:gd name="T45" fmla="*/ 870 h 898"/>
                  <a:gd name="T46" fmla="*/ 427 w 702"/>
                  <a:gd name="T47" fmla="*/ 828 h 898"/>
                  <a:gd name="T48" fmla="*/ 444 w 702"/>
                  <a:gd name="T49" fmla="*/ 704 h 898"/>
                  <a:gd name="T50" fmla="*/ 534 w 702"/>
                  <a:gd name="T51" fmla="*/ 164 h 898"/>
                  <a:gd name="T52" fmla="*/ 557 w 702"/>
                  <a:gd name="T53" fmla="*/ 136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2" h="898">
                    <a:moveTo>
                      <a:pt x="557" y="136"/>
                    </a:moveTo>
                    <a:cubicBezTo>
                      <a:pt x="599" y="117"/>
                      <a:pt x="649" y="111"/>
                      <a:pt x="681" y="72"/>
                    </a:cubicBezTo>
                    <a:cubicBezTo>
                      <a:pt x="686" y="65"/>
                      <a:pt x="702" y="68"/>
                      <a:pt x="700" y="55"/>
                    </a:cubicBezTo>
                    <a:cubicBezTo>
                      <a:pt x="698" y="40"/>
                      <a:pt x="685" y="35"/>
                      <a:pt x="673" y="31"/>
                    </a:cubicBezTo>
                    <a:cubicBezTo>
                      <a:pt x="666" y="27"/>
                      <a:pt x="680" y="0"/>
                      <a:pt x="656" y="16"/>
                    </a:cubicBezTo>
                    <a:cubicBezTo>
                      <a:pt x="627" y="16"/>
                      <a:pt x="598" y="15"/>
                      <a:pt x="569" y="21"/>
                    </a:cubicBezTo>
                    <a:cubicBezTo>
                      <a:pt x="475" y="41"/>
                      <a:pt x="380" y="60"/>
                      <a:pt x="286" y="79"/>
                    </a:cubicBezTo>
                    <a:cubicBezTo>
                      <a:pt x="203" y="96"/>
                      <a:pt x="121" y="114"/>
                      <a:pt x="38" y="130"/>
                    </a:cubicBezTo>
                    <a:cubicBezTo>
                      <a:pt x="0" y="138"/>
                      <a:pt x="7" y="167"/>
                      <a:pt x="4" y="193"/>
                    </a:cubicBezTo>
                    <a:cubicBezTo>
                      <a:pt x="1" y="216"/>
                      <a:pt x="12" y="226"/>
                      <a:pt x="34" y="231"/>
                    </a:cubicBezTo>
                    <a:cubicBezTo>
                      <a:pt x="98" y="247"/>
                      <a:pt x="156" y="221"/>
                      <a:pt x="216" y="210"/>
                    </a:cubicBezTo>
                    <a:cubicBezTo>
                      <a:pt x="271" y="201"/>
                      <a:pt x="324" y="180"/>
                      <a:pt x="381" y="176"/>
                    </a:cubicBezTo>
                    <a:cubicBezTo>
                      <a:pt x="378" y="192"/>
                      <a:pt x="375" y="204"/>
                      <a:pt x="374" y="216"/>
                    </a:cubicBezTo>
                    <a:cubicBezTo>
                      <a:pt x="362" y="306"/>
                      <a:pt x="365" y="397"/>
                      <a:pt x="351" y="487"/>
                    </a:cubicBezTo>
                    <a:cubicBezTo>
                      <a:pt x="338" y="562"/>
                      <a:pt x="341" y="640"/>
                      <a:pt x="338" y="716"/>
                    </a:cubicBezTo>
                    <a:cubicBezTo>
                      <a:pt x="335" y="729"/>
                      <a:pt x="333" y="742"/>
                      <a:pt x="329" y="755"/>
                    </a:cubicBezTo>
                    <a:cubicBezTo>
                      <a:pt x="324" y="776"/>
                      <a:pt x="336" y="774"/>
                      <a:pt x="350" y="771"/>
                    </a:cubicBezTo>
                    <a:cubicBezTo>
                      <a:pt x="345" y="781"/>
                      <a:pt x="350" y="790"/>
                      <a:pt x="350" y="799"/>
                    </a:cubicBezTo>
                    <a:cubicBezTo>
                      <a:pt x="344" y="813"/>
                      <a:pt x="341" y="829"/>
                      <a:pt x="345" y="843"/>
                    </a:cubicBezTo>
                    <a:cubicBezTo>
                      <a:pt x="349" y="859"/>
                      <a:pt x="352" y="835"/>
                      <a:pt x="358" y="840"/>
                    </a:cubicBezTo>
                    <a:cubicBezTo>
                      <a:pt x="381" y="847"/>
                      <a:pt x="379" y="875"/>
                      <a:pt x="397" y="885"/>
                    </a:cubicBezTo>
                    <a:cubicBezTo>
                      <a:pt x="397" y="889"/>
                      <a:pt x="398" y="898"/>
                      <a:pt x="402" y="896"/>
                    </a:cubicBezTo>
                    <a:cubicBezTo>
                      <a:pt x="413" y="891"/>
                      <a:pt x="411" y="879"/>
                      <a:pt x="412" y="870"/>
                    </a:cubicBezTo>
                    <a:cubicBezTo>
                      <a:pt x="424" y="858"/>
                      <a:pt x="425" y="842"/>
                      <a:pt x="427" y="828"/>
                    </a:cubicBezTo>
                    <a:cubicBezTo>
                      <a:pt x="433" y="787"/>
                      <a:pt x="438" y="745"/>
                      <a:pt x="444" y="704"/>
                    </a:cubicBezTo>
                    <a:cubicBezTo>
                      <a:pt x="467" y="523"/>
                      <a:pt x="495" y="342"/>
                      <a:pt x="534" y="164"/>
                    </a:cubicBezTo>
                    <a:cubicBezTo>
                      <a:pt x="537" y="149"/>
                      <a:pt x="541" y="143"/>
                      <a:pt x="557" y="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F988375A-70B8-4392-B569-790CE2CE1E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822950" y="-236538"/>
                <a:ext cx="796925" cy="1274763"/>
              </a:xfrm>
              <a:custGeom>
                <a:avLst/>
                <a:gdLst>
                  <a:gd name="T0" fmla="*/ 70 w 425"/>
                  <a:gd name="T1" fmla="*/ 666 h 678"/>
                  <a:gd name="T2" fmla="*/ 102 w 425"/>
                  <a:gd name="T3" fmla="*/ 625 h 678"/>
                  <a:gd name="T4" fmla="*/ 140 w 425"/>
                  <a:gd name="T5" fmla="*/ 469 h 678"/>
                  <a:gd name="T6" fmla="*/ 199 w 425"/>
                  <a:gd name="T7" fmla="*/ 577 h 678"/>
                  <a:gd name="T8" fmla="*/ 248 w 425"/>
                  <a:gd name="T9" fmla="*/ 639 h 678"/>
                  <a:gd name="T10" fmla="*/ 383 w 425"/>
                  <a:gd name="T11" fmla="*/ 548 h 678"/>
                  <a:gd name="T12" fmla="*/ 392 w 425"/>
                  <a:gd name="T13" fmla="*/ 470 h 678"/>
                  <a:gd name="T14" fmla="*/ 395 w 425"/>
                  <a:gd name="T15" fmla="*/ 377 h 678"/>
                  <a:gd name="T16" fmla="*/ 414 w 425"/>
                  <a:gd name="T17" fmla="*/ 160 h 678"/>
                  <a:gd name="T18" fmla="*/ 421 w 425"/>
                  <a:gd name="T19" fmla="*/ 110 h 678"/>
                  <a:gd name="T20" fmla="*/ 408 w 425"/>
                  <a:gd name="T21" fmla="*/ 136 h 678"/>
                  <a:gd name="T22" fmla="*/ 408 w 425"/>
                  <a:gd name="T23" fmla="*/ 61 h 678"/>
                  <a:gd name="T24" fmla="*/ 403 w 425"/>
                  <a:gd name="T25" fmla="*/ 47 h 678"/>
                  <a:gd name="T26" fmla="*/ 385 w 425"/>
                  <a:gd name="T27" fmla="*/ 53 h 678"/>
                  <a:gd name="T28" fmla="*/ 369 w 425"/>
                  <a:gd name="T29" fmla="*/ 31 h 678"/>
                  <a:gd name="T30" fmla="*/ 348 w 425"/>
                  <a:gd name="T31" fmla="*/ 0 h 678"/>
                  <a:gd name="T32" fmla="*/ 341 w 425"/>
                  <a:gd name="T33" fmla="*/ 24 h 678"/>
                  <a:gd name="T34" fmla="*/ 325 w 425"/>
                  <a:gd name="T35" fmla="*/ 70 h 678"/>
                  <a:gd name="T36" fmla="*/ 285 w 425"/>
                  <a:gd name="T37" fmla="*/ 308 h 678"/>
                  <a:gd name="T38" fmla="*/ 264 w 425"/>
                  <a:gd name="T39" fmla="*/ 407 h 678"/>
                  <a:gd name="T40" fmla="*/ 165 w 425"/>
                  <a:gd name="T41" fmla="*/ 251 h 678"/>
                  <a:gd name="T42" fmla="*/ 89 w 425"/>
                  <a:gd name="T43" fmla="*/ 222 h 678"/>
                  <a:gd name="T44" fmla="*/ 55 w 425"/>
                  <a:gd name="T45" fmla="*/ 274 h 678"/>
                  <a:gd name="T46" fmla="*/ 7 w 425"/>
                  <a:gd name="T47" fmla="*/ 539 h 678"/>
                  <a:gd name="T48" fmla="*/ 6 w 425"/>
                  <a:gd name="T49" fmla="*/ 622 h 678"/>
                  <a:gd name="T50" fmla="*/ 70 w 425"/>
                  <a:gd name="T51" fmla="*/ 66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5" h="678">
                    <a:moveTo>
                      <a:pt x="70" y="666"/>
                    </a:moveTo>
                    <a:cubicBezTo>
                      <a:pt x="91" y="660"/>
                      <a:pt x="97" y="641"/>
                      <a:pt x="102" y="625"/>
                    </a:cubicBezTo>
                    <a:cubicBezTo>
                      <a:pt x="115" y="575"/>
                      <a:pt x="126" y="525"/>
                      <a:pt x="140" y="469"/>
                    </a:cubicBezTo>
                    <a:cubicBezTo>
                      <a:pt x="156" y="511"/>
                      <a:pt x="186" y="537"/>
                      <a:pt x="199" y="577"/>
                    </a:cubicBezTo>
                    <a:cubicBezTo>
                      <a:pt x="206" y="598"/>
                      <a:pt x="211" y="636"/>
                      <a:pt x="248" y="639"/>
                    </a:cubicBezTo>
                    <a:cubicBezTo>
                      <a:pt x="327" y="646"/>
                      <a:pt x="360" y="624"/>
                      <a:pt x="383" y="548"/>
                    </a:cubicBezTo>
                    <a:cubicBezTo>
                      <a:pt x="391" y="523"/>
                      <a:pt x="394" y="497"/>
                      <a:pt x="392" y="470"/>
                    </a:cubicBezTo>
                    <a:cubicBezTo>
                      <a:pt x="391" y="439"/>
                      <a:pt x="386" y="405"/>
                      <a:pt x="395" y="377"/>
                    </a:cubicBezTo>
                    <a:cubicBezTo>
                      <a:pt x="416" y="305"/>
                      <a:pt x="410" y="232"/>
                      <a:pt x="414" y="160"/>
                    </a:cubicBezTo>
                    <a:cubicBezTo>
                      <a:pt x="421" y="144"/>
                      <a:pt x="425" y="127"/>
                      <a:pt x="421" y="110"/>
                    </a:cubicBezTo>
                    <a:cubicBezTo>
                      <a:pt x="408" y="114"/>
                      <a:pt x="424" y="133"/>
                      <a:pt x="408" y="136"/>
                    </a:cubicBezTo>
                    <a:cubicBezTo>
                      <a:pt x="402" y="111"/>
                      <a:pt x="404" y="86"/>
                      <a:pt x="408" y="61"/>
                    </a:cubicBezTo>
                    <a:cubicBezTo>
                      <a:pt x="409" y="55"/>
                      <a:pt x="410" y="49"/>
                      <a:pt x="403" y="47"/>
                    </a:cubicBezTo>
                    <a:cubicBezTo>
                      <a:pt x="396" y="45"/>
                      <a:pt x="388" y="45"/>
                      <a:pt x="385" y="53"/>
                    </a:cubicBezTo>
                    <a:cubicBezTo>
                      <a:pt x="374" y="50"/>
                      <a:pt x="370" y="41"/>
                      <a:pt x="369" y="31"/>
                    </a:cubicBezTo>
                    <a:cubicBezTo>
                      <a:pt x="373" y="14"/>
                      <a:pt x="351" y="14"/>
                      <a:pt x="348" y="0"/>
                    </a:cubicBezTo>
                    <a:cubicBezTo>
                      <a:pt x="346" y="8"/>
                      <a:pt x="344" y="16"/>
                      <a:pt x="341" y="24"/>
                    </a:cubicBezTo>
                    <a:cubicBezTo>
                      <a:pt x="332" y="38"/>
                      <a:pt x="328" y="54"/>
                      <a:pt x="325" y="70"/>
                    </a:cubicBezTo>
                    <a:cubicBezTo>
                      <a:pt x="312" y="149"/>
                      <a:pt x="300" y="229"/>
                      <a:pt x="285" y="308"/>
                    </a:cubicBezTo>
                    <a:cubicBezTo>
                      <a:pt x="279" y="341"/>
                      <a:pt x="278" y="376"/>
                      <a:pt x="264" y="407"/>
                    </a:cubicBezTo>
                    <a:cubicBezTo>
                      <a:pt x="209" y="367"/>
                      <a:pt x="207" y="297"/>
                      <a:pt x="165" y="251"/>
                    </a:cubicBezTo>
                    <a:cubicBezTo>
                      <a:pt x="144" y="228"/>
                      <a:pt x="117" y="220"/>
                      <a:pt x="89" y="222"/>
                    </a:cubicBezTo>
                    <a:cubicBezTo>
                      <a:pt x="61" y="224"/>
                      <a:pt x="57" y="252"/>
                      <a:pt x="55" y="274"/>
                    </a:cubicBezTo>
                    <a:cubicBezTo>
                      <a:pt x="45" y="363"/>
                      <a:pt x="29" y="452"/>
                      <a:pt x="7" y="539"/>
                    </a:cubicBezTo>
                    <a:cubicBezTo>
                      <a:pt x="0" y="566"/>
                      <a:pt x="2" y="595"/>
                      <a:pt x="6" y="622"/>
                    </a:cubicBezTo>
                    <a:cubicBezTo>
                      <a:pt x="14" y="673"/>
                      <a:pt x="22" y="678"/>
                      <a:pt x="70" y="6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6B84BB07-C6EB-47C0-942F-8F76B954E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81425" y="1284287"/>
                <a:ext cx="4832350" cy="739775"/>
              </a:xfrm>
              <a:custGeom>
                <a:avLst/>
                <a:gdLst>
                  <a:gd name="T0" fmla="*/ 2501 w 2575"/>
                  <a:gd name="T1" fmla="*/ 20 h 394"/>
                  <a:gd name="T2" fmla="*/ 2494 w 2575"/>
                  <a:gd name="T3" fmla="*/ 22 h 394"/>
                  <a:gd name="T4" fmla="*/ 2477 w 2575"/>
                  <a:gd name="T5" fmla="*/ 22 h 394"/>
                  <a:gd name="T6" fmla="*/ 2278 w 2575"/>
                  <a:gd name="T7" fmla="*/ 47 h 394"/>
                  <a:gd name="T8" fmla="*/ 1713 w 2575"/>
                  <a:gd name="T9" fmla="*/ 111 h 394"/>
                  <a:gd name="T10" fmla="*/ 1248 w 2575"/>
                  <a:gd name="T11" fmla="*/ 152 h 394"/>
                  <a:gd name="T12" fmla="*/ 649 w 2575"/>
                  <a:gd name="T13" fmla="*/ 207 h 394"/>
                  <a:gd name="T14" fmla="*/ 107 w 2575"/>
                  <a:gd name="T15" fmla="*/ 272 h 394"/>
                  <a:gd name="T16" fmla="*/ 20 w 2575"/>
                  <a:gd name="T17" fmla="*/ 296 h 394"/>
                  <a:gd name="T18" fmla="*/ 2 w 2575"/>
                  <a:gd name="T19" fmla="*/ 318 h 394"/>
                  <a:gd name="T20" fmla="*/ 20 w 2575"/>
                  <a:gd name="T21" fmla="*/ 335 h 394"/>
                  <a:gd name="T22" fmla="*/ 53 w 2575"/>
                  <a:gd name="T23" fmla="*/ 352 h 394"/>
                  <a:gd name="T24" fmla="*/ 122 w 2575"/>
                  <a:gd name="T25" fmla="*/ 385 h 394"/>
                  <a:gd name="T26" fmla="*/ 500 w 2575"/>
                  <a:gd name="T27" fmla="*/ 352 h 394"/>
                  <a:gd name="T28" fmla="*/ 1185 w 2575"/>
                  <a:gd name="T29" fmla="*/ 267 h 394"/>
                  <a:gd name="T30" fmla="*/ 1483 w 2575"/>
                  <a:gd name="T31" fmla="*/ 239 h 394"/>
                  <a:gd name="T32" fmla="*/ 2021 w 2575"/>
                  <a:gd name="T33" fmla="*/ 171 h 394"/>
                  <a:gd name="T34" fmla="*/ 2075 w 2575"/>
                  <a:gd name="T35" fmla="*/ 162 h 394"/>
                  <a:gd name="T36" fmla="*/ 2134 w 2575"/>
                  <a:gd name="T37" fmla="*/ 157 h 394"/>
                  <a:gd name="T38" fmla="*/ 2172 w 2575"/>
                  <a:gd name="T39" fmla="*/ 150 h 394"/>
                  <a:gd name="T40" fmla="*/ 2206 w 2575"/>
                  <a:gd name="T41" fmla="*/ 149 h 394"/>
                  <a:gd name="T42" fmla="*/ 2234 w 2575"/>
                  <a:gd name="T43" fmla="*/ 135 h 394"/>
                  <a:gd name="T44" fmla="*/ 2258 w 2575"/>
                  <a:gd name="T45" fmla="*/ 128 h 394"/>
                  <a:gd name="T46" fmla="*/ 2416 w 2575"/>
                  <a:gd name="T47" fmla="*/ 94 h 394"/>
                  <a:gd name="T48" fmla="*/ 2448 w 2575"/>
                  <a:gd name="T49" fmla="*/ 72 h 394"/>
                  <a:gd name="T50" fmla="*/ 2450 w 2575"/>
                  <a:gd name="T51" fmla="*/ 71 h 394"/>
                  <a:gd name="T52" fmla="*/ 2453 w 2575"/>
                  <a:gd name="T53" fmla="*/ 71 h 394"/>
                  <a:gd name="T54" fmla="*/ 2475 w 2575"/>
                  <a:gd name="T55" fmla="*/ 69 h 394"/>
                  <a:gd name="T56" fmla="*/ 2475 w 2575"/>
                  <a:gd name="T57" fmla="*/ 63 h 394"/>
                  <a:gd name="T58" fmla="*/ 2455 w 2575"/>
                  <a:gd name="T59" fmla="*/ 67 h 394"/>
                  <a:gd name="T60" fmla="*/ 2463 w 2575"/>
                  <a:gd name="T61" fmla="*/ 49 h 394"/>
                  <a:gd name="T62" fmla="*/ 2471 w 2575"/>
                  <a:gd name="T63" fmla="*/ 50 h 394"/>
                  <a:gd name="T64" fmla="*/ 2471 w 2575"/>
                  <a:gd name="T65" fmla="*/ 50 h 394"/>
                  <a:gd name="T66" fmla="*/ 2516 w 2575"/>
                  <a:gd name="T67" fmla="*/ 36 h 394"/>
                  <a:gd name="T68" fmla="*/ 2575 w 2575"/>
                  <a:gd name="T69" fmla="*/ 15 h 394"/>
                  <a:gd name="T70" fmla="*/ 2501 w 2575"/>
                  <a:gd name="T71" fmla="*/ 2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75" h="394">
                    <a:moveTo>
                      <a:pt x="2501" y="20"/>
                    </a:moveTo>
                    <a:cubicBezTo>
                      <a:pt x="2499" y="21"/>
                      <a:pt x="2496" y="21"/>
                      <a:pt x="2494" y="22"/>
                    </a:cubicBezTo>
                    <a:cubicBezTo>
                      <a:pt x="2488" y="22"/>
                      <a:pt x="2483" y="22"/>
                      <a:pt x="2477" y="22"/>
                    </a:cubicBezTo>
                    <a:cubicBezTo>
                      <a:pt x="2409" y="18"/>
                      <a:pt x="2344" y="37"/>
                      <a:pt x="2278" y="47"/>
                    </a:cubicBezTo>
                    <a:cubicBezTo>
                      <a:pt x="2091" y="74"/>
                      <a:pt x="1902" y="89"/>
                      <a:pt x="1713" y="111"/>
                    </a:cubicBezTo>
                    <a:cubicBezTo>
                      <a:pt x="1559" y="128"/>
                      <a:pt x="1403" y="134"/>
                      <a:pt x="1248" y="152"/>
                    </a:cubicBezTo>
                    <a:cubicBezTo>
                      <a:pt x="1049" y="174"/>
                      <a:pt x="849" y="186"/>
                      <a:pt x="649" y="207"/>
                    </a:cubicBezTo>
                    <a:cubicBezTo>
                      <a:pt x="468" y="227"/>
                      <a:pt x="287" y="244"/>
                      <a:pt x="107" y="272"/>
                    </a:cubicBezTo>
                    <a:cubicBezTo>
                      <a:pt x="77" y="277"/>
                      <a:pt x="47" y="283"/>
                      <a:pt x="20" y="296"/>
                    </a:cubicBezTo>
                    <a:cubicBezTo>
                      <a:pt x="11" y="301"/>
                      <a:pt x="0" y="306"/>
                      <a:pt x="2" y="318"/>
                    </a:cubicBezTo>
                    <a:cubicBezTo>
                      <a:pt x="3" y="328"/>
                      <a:pt x="12" y="331"/>
                      <a:pt x="20" y="335"/>
                    </a:cubicBezTo>
                    <a:cubicBezTo>
                      <a:pt x="32" y="340"/>
                      <a:pt x="50" y="340"/>
                      <a:pt x="53" y="352"/>
                    </a:cubicBezTo>
                    <a:cubicBezTo>
                      <a:pt x="63" y="394"/>
                      <a:pt x="96" y="387"/>
                      <a:pt x="122" y="385"/>
                    </a:cubicBezTo>
                    <a:cubicBezTo>
                      <a:pt x="248" y="376"/>
                      <a:pt x="374" y="366"/>
                      <a:pt x="500" y="352"/>
                    </a:cubicBezTo>
                    <a:cubicBezTo>
                      <a:pt x="729" y="326"/>
                      <a:pt x="955" y="282"/>
                      <a:pt x="1185" y="267"/>
                    </a:cubicBezTo>
                    <a:cubicBezTo>
                      <a:pt x="1284" y="260"/>
                      <a:pt x="1384" y="251"/>
                      <a:pt x="1483" y="239"/>
                    </a:cubicBezTo>
                    <a:cubicBezTo>
                      <a:pt x="1662" y="218"/>
                      <a:pt x="1842" y="194"/>
                      <a:pt x="2021" y="171"/>
                    </a:cubicBezTo>
                    <a:cubicBezTo>
                      <a:pt x="2039" y="168"/>
                      <a:pt x="2057" y="165"/>
                      <a:pt x="2075" y="162"/>
                    </a:cubicBezTo>
                    <a:cubicBezTo>
                      <a:pt x="2095" y="166"/>
                      <a:pt x="2113" y="148"/>
                      <a:pt x="2134" y="157"/>
                    </a:cubicBezTo>
                    <a:cubicBezTo>
                      <a:pt x="2148" y="161"/>
                      <a:pt x="2162" y="160"/>
                      <a:pt x="2172" y="150"/>
                    </a:cubicBezTo>
                    <a:cubicBezTo>
                      <a:pt x="2184" y="138"/>
                      <a:pt x="2194" y="146"/>
                      <a:pt x="2206" y="149"/>
                    </a:cubicBezTo>
                    <a:cubicBezTo>
                      <a:pt x="2214" y="141"/>
                      <a:pt x="2229" y="150"/>
                      <a:pt x="2234" y="135"/>
                    </a:cubicBezTo>
                    <a:cubicBezTo>
                      <a:pt x="2241" y="129"/>
                      <a:pt x="2256" y="152"/>
                      <a:pt x="2258" y="128"/>
                    </a:cubicBezTo>
                    <a:cubicBezTo>
                      <a:pt x="2310" y="114"/>
                      <a:pt x="2362" y="98"/>
                      <a:pt x="2416" y="94"/>
                    </a:cubicBezTo>
                    <a:cubicBezTo>
                      <a:pt x="2430" y="92"/>
                      <a:pt x="2455" y="105"/>
                      <a:pt x="2448" y="72"/>
                    </a:cubicBezTo>
                    <a:cubicBezTo>
                      <a:pt x="2450" y="71"/>
                      <a:pt x="2450" y="71"/>
                      <a:pt x="2450" y="71"/>
                    </a:cubicBezTo>
                    <a:cubicBezTo>
                      <a:pt x="2453" y="71"/>
                      <a:pt x="2453" y="71"/>
                      <a:pt x="2453" y="71"/>
                    </a:cubicBezTo>
                    <a:cubicBezTo>
                      <a:pt x="2461" y="76"/>
                      <a:pt x="2469" y="77"/>
                      <a:pt x="2475" y="69"/>
                    </a:cubicBezTo>
                    <a:cubicBezTo>
                      <a:pt x="2476" y="68"/>
                      <a:pt x="2476" y="63"/>
                      <a:pt x="2475" y="63"/>
                    </a:cubicBezTo>
                    <a:cubicBezTo>
                      <a:pt x="2468" y="59"/>
                      <a:pt x="2462" y="64"/>
                      <a:pt x="2455" y="67"/>
                    </a:cubicBezTo>
                    <a:cubicBezTo>
                      <a:pt x="2446" y="56"/>
                      <a:pt x="2453" y="52"/>
                      <a:pt x="2463" y="49"/>
                    </a:cubicBezTo>
                    <a:cubicBezTo>
                      <a:pt x="2466" y="50"/>
                      <a:pt x="2468" y="50"/>
                      <a:pt x="2471" y="50"/>
                    </a:cubicBezTo>
                    <a:cubicBezTo>
                      <a:pt x="2471" y="50"/>
                      <a:pt x="2471" y="50"/>
                      <a:pt x="2471" y="50"/>
                    </a:cubicBezTo>
                    <a:cubicBezTo>
                      <a:pt x="2487" y="50"/>
                      <a:pt x="2504" y="50"/>
                      <a:pt x="2516" y="36"/>
                    </a:cubicBezTo>
                    <a:cubicBezTo>
                      <a:pt x="2538" y="36"/>
                      <a:pt x="2551" y="11"/>
                      <a:pt x="2575" y="15"/>
                    </a:cubicBezTo>
                    <a:cubicBezTo>
                      <a:pt x="2549" y="0"/>
                      <a:pt x="2525" y="12"/>
                      <a:pt x="2501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4C8D4503-B707-47B8-89AA-250ACFC8CEC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929063" y="6350"/>
                <a:ext cx="1911350" cy="1619250"/>
              </a:xfrm>
              <a:custGeom>
                <a:avLst/>
                <a:gdLst>
                  <a:gd name="T0" fmla="*/ 47 w 1018"/>
                  <a:gd name="T1" fmla="*/ 358 h 862"/>
                  <a:gd name="T2" fmla="*/ 51 w 1018"/>
                  <a:gd name="T3" fmla="*/ 449 h 862"/>
                  <a:gd name="T4" fmla="*/ 70 w 1018"/>
                  <a:gd name="T5" fmla="*/ 534 h 862"/>
                  <a:gd name="T6" fmla="*/ 182 w 1018"/>
                  <a:gd name="T7" fmla="*/ 591 h 862"/>
                  <a:gd name="T8" fmla="*/ 210 w 1018"/>
                  <a:gd name="T9" fmla="*/ 513 h 862"/>
                  <a:gd name="T10" fmla="*/ 403 w 1018"/>
                  <a:gd name="T11" fmla="*/ 371 h 862"/>
                  <a:gd name="T12" fmla="*/ 332 w 1018"/>
                  <a:gd name="T13" fmla="*/ 844 h 862"/>
                  <a:gd name="T14" fmla="*/ 395 w 1018"/>
                  <a:gd name="T15" fmla="*/ 829 h 862"/>
                  <a:gd name="T16" fmla="*/ 514 w 1018"/>
                  <a:gd name="T17" fmla="*/ 372 h 862"/>
                  <a:gd name="T18" fmla="*/ 586 w 1018"/>
                  <a:gd name="T19" fmla="*/ 338 h 862"/>
                  <a:gd name="T20" fmla="*/ 588 w 1018"/>
                  <a:gd name="T21" fmla="*/ 631 h 862"/>
                  <a:gd name="T22" fmla="*/ 588 w 1018"/>
                  <a:gd name="T23" fmla="*/ 631 h 862"/>
                  <a:gd name="T24" fmla="*/ 609 w 1018"/>
                  <a:gd name="T25" fmla="*/ 631 h 862"/>
                  <a:gd name="T26" fmla="*/ 609 w 1018"/>
                  <a:gd name="T27" fmla="*/ 631 h 862"/>
                  <a:gd name="T28" fmla="*/ 692 w 1018"/>
                  <a:gd name="T29" fmla="*/ 481 h 862"/>
                  <a:gd name="T30" fmla="*/ 843 w 1018"/>
                  <a:gd name="T31" fmla="*/ 477 h 862"/>
                  <a:gd name="T32" fmla="*/ 978 w 1018"/>
                  <a:gd name="T33" fmla="*/ 679 h 862"/>
                  <a:gd name="T34" fmla="*/ 996 w 1018"/>
                  <a:gd name="T35" fmla="*/ 573 h 862"/>
                  <a:gd name="T36" fmla="*/ 946 w 1018"/>
                  <a:gd name="T37" fmla="*/ 385 h 862"/>
                  <a:gd name="T38" fmla="*/ 907 w 1018"/>
                  <a:gd name="T39" fmla="*/ 334 h 862"/>
                  <a:gd name="T40" fmla="*/ 753 w 1018"/>
                  <a:gd name="T41" fmla="*/ 48 h 862"/>
                  <a:gd name="T42" fmla="*/ 666 w 1018"/>
                  <a:gd name="T43" fmla="*/ 83 h 862"/>
                  <a:gd name="T44" fmla="*/ 673 w 1018"/>
                  <a:gd name="T45" fmla="*/ 161 h 862"/>
                  <a:gd name="T46" fmla="*/ 582 w 1018"/>
                  <a:gd name="T47" fmla="*/ 89 h 862"/>
                  <a:gd name="T48" fmla="*/ 486 w 1018"/>
                  <a:gd name="T49" fmla="*/ 48 h 862"/>
                  <a:gd name="T50" fmla="*/ 426 w 1018"/>
                  <a:gd name="T51" fmla="*/ 250 h 862"/>
                  <a:gd name="T52" fmla="*/ 276 w 1018"/>
                  <a:gd name="T53" fmla="*/ 318 h 862"/>
                  <a:gd name="T54" fmla="*/ 281 w 1018"/>
                  <a:gd name="T55" fmla="*/ 191 h 862"/>
                  <a:gd name="T56" fmla="*/ 279 w 1018"/>
                  <a:gd name="T57" fmla="*/ 76 h 862"/>
                  <a:gd name="T58" fmla="*/ 171 w 1018"/>
                  <a:gd name="T59" fmla="*/ 100 h 862"/>
                  <a:gd name="T60" fmla="*/ 59 w 1018"/>
                  <a:gd name="T61" fmla="*/ 358 h 862"/>
                  <a:gd name="T62" fmla="*/ 725 w 1018"/>
                  <a:gd name="T63" fmla="*/ 232 h 862"/>
                  <a:gd name="T64" fmla="*/ 779 w 1018"/>
                  <a:gd name="T65" fmla="*/ 382 h 862"/>
                  <a:gd name="T66" fmla="*/ 697 w 1018"/>
                  <a:gd name="T67" fmla="*/ 28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18" h="862">
                    <a:moveTo>
                      <a:pt x="59" y="358"/>
                    </a:moveTo>
                    <a:cubicBezTo>
                      <a:pt x="55" y="358"/>
                      <a:pt x="51" y="357"/>
                      <a:pt x="47" y="358"/>
                    </a:cubicBezTo>
                    <a:cubicBezTo>
                      <a:pt x="29" y="362"/>
                      <a:pt x="8" y="362"/>
                      <a:pt x="2" y="386"/>
                    </a:cubicBezTo>
                    <a:cubicBezTo>
                      <a:pt x="0" y="398"/>
                      <a:pt x="40" y="448"/>
                      <a:pt x="51" y="449"/>
                    </a:cubicBezTo>
                    <a:cubicBezTo>
                      <a:pt x="97" y="456"/>
                      <a:pt x="97" y="456"/>
                      <a:pt x="79" y="502"/>
                    </a:cubicBezTo>
                    <a:cubicBezTo>
                      <a:pt x="75" y="512"/>
                      <a:pt x="70" y="523"/>
                      <a:pt x="70" y="534"/>
                    </a:cubicBezTo>
                    <a:cubicBezTo>
                      <a:pt x="69" y="550"/>
                      <a:pt x="60" y="573"/>
                      <a:pt x="83" y="580"/>
                    </a:cubicBezTo>
                    <a:cubicBezTo>
                      <a:pt x="115" y="590"/>
                      <a:pt x="149" y="598"/>
                      <a:pt x="182" y="591"/>
                    </a:cubicBezTo>
                    <a:cubicBezTo>
                      <a:pt x="196" y="589"/>
                      <a:pt x="208" y="578"/>
                      <a:pt x="208" y="559"/>
                    </a:cubicBezTo>
                    <a:cubicBezTo>
                      <a:pt x="208" y="544"/>
                      <a:pt x="209" y="528"/>
                      <a:pt x="210" y="513"/>
                    </a:cubicBezTo>
                    <a:cubicBezTo>
                      <a:pt x="211" y="482"/>
                      <a:pt x="210" y="443"/>
                      <a:pt x="238" y="427"/>
                    </a:cubicBezTo>
                    <a:cubicBezTo>
                      <a:pt x="286" y="398"/>
                      <a:pt x="343" y="388"/>
                      <a:pt x="403" y="371"/>
                    </a:cubicBezTo>
                    <a:cubicBezTo>
                      <a:pt x="386" y="444"/>
                      <a:pt x="369" y="509"/>
                      <a:pt x="354" y="576"/>
                    </a:cubicBezTo>
                    <a:cubicBezTo>
                      <a:pt x="333" y="664"/>
                      <a:pt x="320" y="753"/>
                      <a:pt x="332" y="844"/>
                    </a:cubicBezTo>
                    <a:cubicBezTo>
                      <a:pt x="334" y="862"/>
                      <a:pt x="350" y="858"/>
                      <a:pt x="351" y="858"/>
                    </a:cubicBezTo>
                    <a:cubicBezTo>
                      <a:pt x="365" y="846"/>
                      <a:pt x="386" y="841"/>
                      <a:pt x="395" y="829"/>
                    </a:cubicBezTo>
                    <a:cubicBezTo>
                      <a:pt x="410" y="808"/>
                      <a:pt x="418" y="781"/>
                      <a:pt x="426" y="756"/>
                    </a:cubicBezTo>
                    <a:cubicBezTo>
                      <a:pt x="463" y="630"/>
                      <a:pt x="490" y="501"/>
                      <a:pt x="514" y="372"/>
                    </a:cubicBezTo>
                    <a:cubicBezTo>
                      <a:pt x="524" y="323"/>
                      <a:pt x="547" y="297"/>
                      <a:pt x="593" y="285"/>
                    </a:cubicBezTo>
                    <a:cubicBezTo>
                      <a:pt x="596" y="304"/>
                      <a:pt x="591" y="322"/>
                      <a:pt x="586" y="338"/>
                    </a:cubicBezTo>
                    <a:cubicBezTo>
                      <a:pt x="566" y="401"/>
                      <a:pt x="553" y="465"/>
                      <a:pt x="558" y="530"/>
                    </a:cubicBezTo>
                    <a:cubicBezTo>
                      <a:pt x="560" y="563"/>
                      <a:pt x="546" y="607"/>
                      <a:pt x="588" y="631"/>
                    </a:cubicBezTo>
                    <a:cubicBezTo>
                      <a:pt x="588" y="631"/>
                      <a:pt x="588" y="631"/>
                      <a:pt x="588" y="631"/>
                    </a:cubicBezTo>
                    <a:cubicBezTo>
                      <a:pt x="588" y="631"/>
                      <a:pt x="588" y="631"/>
                      <a:pt x="588" y="631"/>
                    </a:cubicBezTo>
                    <a:cubicBezTo>
                      <a:pt x="591" y="641"/>
                      <a:pt x="594" y="650"/>
                      <a:pt x="598" y="661"/>
                    </a:cubicBezTo>
                    <a:cubicBezTo>
                      <a:pt x="607" y="651"/>
                      <a:pt x="609" y="642"/>
                      <a:pt x="609" y="631"/>
                    </a:cubicBezTo>
                    <a:cubicBezTo>
                      <a:pt x="607" y="629"/>
                      <a:pt x="604" y="627"/>
                      <a:pt x="602" y="626"/>
                    </a:cubicBezTo>
                    <a:cubicBezTo>
                      <a:pt x="604" y="625"/>
                      <a:pt x="607" y="626"/>
                      <a:pt x="609" y="631"/>
                    </a:cubicBezTo>
                    <a:cubicBezTo>
                      <a:pt x="624" y="577"/>
                      <a:pt x="623" y="519"/>
                      <a:pt x="642" y="463"/>
                    </a:cubicBezTo>
                    <a:cubicBezTo>
                      <a:pt x="658" y="474"/>
                      <a:pt x="674" y="479"/>
                      <a:pt x="692" y="481"/>
                    </a:cubicBezTo>
                    <a:cubicBezTo>
                      <a:pt x="733" y="487"/>
                      <a:pt x="770" y="466"/>
                      <a:pt x="810" y="461"/>
                    </a:cubicBezTo>
                    <a:cubicBezTo>
                      <a:pt x="830" y="459"/>
                      <a:pt x="836" y="462"/>
                      <a:pt x="843" y="477"/>
                    </a:cubicBezTo>
                    <a:cubicBezTo>
                      <a:pt x="865" y="521"/>
                      <a:pt x="881" y="567"/>
                      <a:pt x="890" y="617"/>
                    </a:cubicBezTo>
                    <a:cubicBezTo>
                      <a:pt x="902" y="691"/>
                      <a:pt x="905" y="690"/>
                      <a:pt x="978" y="679"/>
                    </a:cubicBezTo>
                    <a:cubicBezTo>
                      <a:pt x="1013" y="674"/>
                      <a:pt x="1018" y="655"/>
                      <a:pt x="1013" y="627"/>
                    </a:cubicBezTo>
                    <a:cubicBezTo>
                      <a:pt x="1010" y="609"/>
                      <a:pt x="1005" y="590"/>
                      <a:pt x="996" y="573"/>
                    </a:cubicBezTo>
                    <a:cubicBezTo>
                      <a:pt x="971" y="523"/>
                      <a:pt x="959" y="469"/>
                      <a:pt x="943" y="416"/>
                    </a:cubicBezTo>
                    <a:cubicBezTo>
                      <a:pt x="939" y="404"/>
                      <a:pt x="941" y="394"/>
                      <a:pt x="946" y="385"/>
                    </a:cubicBezTo>
                    <a:cubicBezTo>
                      <a:pt x="958" y="363"/>
                      <a:pt x="952" y="345"/>
                      <a:pt x="929" y="342"/>
                    </a:cubicBezTo>
                    <a:cubicBezTo>
                      <a:pt x="920" y="341"/>
                      <a:pt x="913" y="345"/>
                      <a:pt x="907" y="334"/>
                    </a:cubicBezTo>
                    <a:cubicBezTo>
                      <a:pt x="880" y="282"/>
                      <a:pt x="848" y="233"/>
                      <a:pt x="825" y="180"/>
                    </a:cubicBezTo>
                    <a:cubicBezTo>
                      <a:pt x="805" y="134"/>
                      <a:pt x="781" y="90"/>
                      <a:pt x="753" y="48"/>
                    </a:cubicBezTo>
                    <a:cubicBezTo>
                      <a:pt x="749" y="41"/>
                      <a:pt x="743" y="28"/>
                      <a:pt x="735" y="32"/>
                    </a:cubicBezTo>
                    <a:cubicBezTo>
                      <a:pt x="710" y="45"/>
                      <a:pt x="684" y="60"/>
                      <a:pt x="666" y="83"/>
                    </a:cubicBezTo>
                    <a:cubicBezTo>
                      <a:pt x="653" y="100"/>
                      <a:pt x="673" y="112"/>
                      <a:pt x="676" y="127"/>
                    </a:cubicBezTo>
                    <a:cubicBezTo>
                      <a:pt x="678" y="139"/>
                      <a:pt x="696" y="150"/>
                      <a:pt x="673" y="161"/>
                    </a:cubicBezTo>
                    <a:cubicBezTo>
                      <a:pt x="636" y="178"/>
                      <a:pt x="601" y="201"/>
                      <a:pt x="557" y="213"/>
                    </a:cubicBezTo>
                    <a:cubicBezTo>
                      <a:pt x="566" y="170"/>
                      <a:pt x="573" y="129"/>
                      <a:pt x="582" y="89"/>
                    </a:cubicBezTo>
                    <a:cubicBezTo>
                      <a:pt x="592" y="45"/>
                      <a:pt x="584" y="29"/>
                      <a:pt x="539" y="12"/>
                    </a:cubicBezTo>
                    <a:cubicBezTo>
                      <a:pt x="506" y="0"/>
                      <a:pt x="499" y="30"/>
                      <a:pt x="486" y="48"/>
                    </a:cubicBezTo>
                    <a:cubicBezTo>
                      <a:pt x="474" y="64"/>
                      <a:pt x="466" y="83"/>
                      <a:pt x="462" y="103"/>
                    </a:cubicBezTo>
                    <a:cubicBezTo>
                      <a:pt x="450" y="152"/>
                      <a:pt x="438" y="201"/>
                      <a:pt x="426" y="250"/>
                    </a:cubicBezTo>
                    <a:cubicBezTo>
                      <a:pt x="423" y="263"/>
                      <a:pt x="421" y="275"/>
                      <a:pt x="406" y="280"/>
                    </a:cubicBezTo>
                    <a:cubicBezTo>
                      <a:pt x="363" y="292"/>
                      <a:pt x="319" y="305"/>
                      <a:pt x="276" y="318"/>
                    </a:cubicBezTo>
                    <a:cubicBezTo>
                      <a:pt x="255" y="324"/>
                      <a:pt x="252" y="314"/>
                      <a:pt x="255" y="297"/>
                    </a:cubicBezTo>
                    <a:cubicBezTo>
                      <a:pt x="261" y="261"/>
                      <a:pt x="266" y="225"/>
                      <a:pt x="281" y="191"/>
                    </a:cubicBezTo>
                    <a:cubicBezTo>
                      <a:pt x="294" y="161"/>
                      <a:pt x="298" y="130"/>
                      <a:pt x="300" y="99"/>
                    </a:cubicBezTo>
                    <a:cubicBezTo>
                      <a:pt x="301" y="83"/>
                      <a:pt x="297" y="76"/>
                      <a:pt x="279" y="76"/>
                    </a:cubicBezTo>
                    <a:cubicBezTo>
                      <a:pt x="261" y="75"/>
                      <a:pt x="242" y="71"/>
                      <a:pt x="224" y="66"/>
                    </a:cubicBezTo>
                    <a:cubicBezTo>
                      <a:pt x="192" y="57"/>
                      <a:pt x="183" y="72"/>
                      <a:pt x="171" y="100"/>
                    </a:cubicBezTo>
                    <a:cubicBezTo>
                      <a:pt x="143" y="164"/>
                      <a:pt x="145" y="233"/>
                      <a:pt x="126" y="298"/>
                    </a:cubicBezTo>
                    <a:cubicBezTo>
                      <a:pt x="114" y="341"/>
                      <a:pt x="97" y="356"/>
                      <a:pt x="59" y="358"/>
                    </a:cubicBezTo>
                    <a:close/>
                    <a:moveTo>
                      <a:pt x="697" y="282"/>
                    </a:moveTo>
                    <a:cubicBezTo>
                      <a:pt x="703" y="265"/>
                      <a:pt x="715" y="249"/>
                      <a:pt x="725" y="232"/>
                    </a:cubicBezTo>
                    <a:cubicBezTo>
                      <a:pt x="757" y="273"/>
                      <a:pt x="777" y="314"/>
                      <a:pt x="794" y="358"/>
                    </a:cubicBezTo>
                    <a:cubicBezTo>
                      <a:pt x="802" y="378"/>
                      <a:pt x="797" y="383"/>
                      <a:pt x="779" y="382"/>
                    </a:cubicBezTo>
                    <a:cubicBezTo>
                      <a:pt x="774" y="382"/>
                      <a:pt x="769" y="383"/>
                      <a:pt x="764" y="383"/>
                    </a:cubicBezTo>
                    <a:cubicBezTo>
                      <a:pt x="618" y="393"/>
                      <a:pt x="664" y="384"/>
                      <a:pt x="697" y="2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B3423BE5-2549-4A81-BA3A-1F2CB4E3EC4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92888" y="-477838"/>
                <a:ext cx="1638300" cy="1947863"/>
              </a:xfrm>
              <a:custGeom>
                <a:avLst/>
                <a:gdLst>
                  <a:gd name="T0" fmla="*/ 14 w 873"/>
                  <a:gd name="T1" fmla="*/ 1009 h 1036"/>
                  <a:gd name="T2" fmla="*/ 20 w 873"/>
                  <a:gd name="T3" fmla="*/ 1026 h 1036"/>
                  <a:gd name="T4" fmla="*/ 44 w 873"/>
                  <a:gd name="T5" fmla="*/ 1024 h 1036"/>
                  <a:gd name="T6" fmla="*/ 118 w 873"/>
                  <a:gd name="T7" fmla="*/ 878 h 1036"/>
                  <a:gd name="T8" fmla="*/ 151 w 873"/>
                  <a:gd name="T9" fmla="*/ 746 h 1036"/>
                  <a:gd name="T10" fmla="*/ 167 w 873"/>
                  <a:gd name="T11" fmla="*/ 764 h 1036"/>
                  <a:gd name="T12" fmla="*/ 280 w 873"/>
                  <a:gd name="T13" fmla="*/ 911 h 1036"/>
                  <a:gd name="T14" fmla="*/ 435 w 873"/>
                  <a:gd name="T15" fmla="*/ 964 h 1036"/>
                  <a:gd name="T16" fmla="*/ 466 w 873"/>
                  <a:gd name="T17" fmla="*/ 913 h 1036"/>
                  <a:gd name="T18" fmla="*/ 696 w 873"/>
                  <a:gd name="T19" fmla="*/ 846 h 1036"/>
                  <a:gd name="T20" fmla="*/ 762 w 873"/>
                  <a:gd name="T21" fmla="*/ 639 h 1036"/>
                  <a:gd name="T22" fmla="*/ 639 w 873"/>
                  <a:gd name="T23" fmla="*/ 496 h 1036"/>
                  <a:gd name="T24" fmla="*/ 650 w 873"/>
                  <a:gd name="T25" fmla="*/ 490 h 1036"/>
                  <a:gd name="T26" fmla="*/ 676 w 873"/>
                  <a:gd name="T27" fmla="*/ 443 h 1036"/>
                  <a:gd name="T28" fmla="*/ 650 w 873"/>
                  <a:gd name="T29" fmla="*/ 416 h 1036"/>
                  <a:gd name="T30" fmla="*/ 650 w 873"/>
                  <a:gd name="T31" fmla="*/ 401 h 1036"/>
                  <a:gd name="T32" fmla="*/ 766 w 873"/>
                  <a:gd name="T33" fmla="*/ 311 h 1036"/>
                  <a:gd name="T34" fmla="*/ 837 w 873"/>
                  <a:gd name="T35" fmla="*/ 325 h 1036"/>
                  <a:gd name="T36" fmla="*/ 837 w 873"/>
                  <a:gd name="T37" fmla="*/ 325 h 1036"/>
                  <a:gd name="T38" fmla="*/ 863 w 873"/>
                  <a:gd name="T39" fmla="*/ 362 h 1036"/>
                  <a:gd name="T40" fmla="*/ 858 w 873"/>
                  <a:gd name="T41" fmla="*/ 317 h 1036"/>
                  <a:gd name="T42" fmla="*/ 861 w 873"/>
                  <a:gd name="T43" fmla="*/ 281 h 1036"/>
                  <a:gd name="T44" fmla="*/ 677 w 873"/>
                  <a:gd name="T45" fmla="*/ 218 h 1036"/>
                  <a:gd name="T46" fmla="*/ 613 w 873"/>
                  <a:gd name="T47" fmla="*/ 265 h 1036"/>
                  <a:gd name="T48" fmla="*/ 474 w 873"/>
                  <a:gd name="T49" fmla="*/ 462 h 1036"/>
                  <a:gd name="T50" fmla="*/ 446 w 873"/>
                  <a:gd name="T51" fmla="*/ 482 h 1036"/>
                  <a:gd name="T52" fmla="*/ 227 w 873"/>
                  <a:gd name="T53" fmla="*/ 529 h 1036"/>
                  <a:gd name="T54" fmla="*/ 204 w 873"/>
                  <a:gd name="T55" fmla="*/ 507 h 1036"/>
                  <a:gd name="T56" fmla="*/ 256 w 873"/>
                  <a:gd name="T57" fmla="*/ 298 h 1036"/>
                  <a:gd name="T58" fmla="*/ 306 w 873"/>
                  <a:gd name="T59" fmla="*/ 72 h 1036"/>
                  <a:gd name="T60" fmla="*/ 256 w 873"/>
                  <a:gd name="T61" fmla="*/ 12 h 1036"/>
                  <a:gd name="T62" fmla="*/ 217 w 873"/>
                  <a:gd name="T63" fmla="*/ 37 h 1036"/>
                  <a:gd name="T64" fmla="*/ 173 w 873"/>
                  <a:gd name="T65" fmla="*/ 140 h 1036"/>
                  <a:gd name="T66" fmla="*/ 88 w 873"/>
                  <a:gd name="T67" fmla="*/ 513 h 1036"/>
                  <a:gd name="T68" fmla="*/ 57 w 873"/>
                  <a:gd name="T69" fmla="*/ 633 h 1036"/>
                  <a:gd name="T70" fmla="*/ 14 w 873"/>
                  <a:gd name="T71" fmla="*/ 1009 h 1036"/>
                  <a:gd name="T72" fmla="*/ 431 w 873"/>
                  <a:gd name="T73" fmla="*/ 585 h 1036"/>
                  <a:gd name="T74" fmla="*/ 442 w 873"/>
                  <a:gd name="T75" fmla="*/ 583 h 1036"/>
                  <a:gd name="T76" fmla="*/ 566 w 873"/>
                  <a:gd name="T77" fmla="*/ 617 h 1036"/>
                  <a:gd name="T78" fmla="*/ 617 w 873"/>
                  <a:gd name="T79" fmla="*/ 656 h 1036"/>
                  <a:gd name="T80" fmla="*/ 629 w 873"/>
                  <a:gd name="T81" fmla="*/ 754 h 1036"/>
                  <a:gd name="T82" fmla="*/ 521 w 873"/>
                  <a:gd name="T83" fmla="*/ 826 h 1036"/>
                  <a:gd name="T84" fmla="*/ 469 w 873"/>
                  <a:gd name="T85" fmla="*/ 873 h 1036"/>
                  <a:gd name="T86" fmla="*/ 456 w 873"/>
                  <a:gd name="T87" fmla="*/ 875 h 1036"/>
                  <a:gd name="T88" fmla="*/ 440 w 873"/>
                  <a:gd name="T89" fmla="*/ 881 h 1036"/>
                  <a:gd name="T90" fmla="*/ 440 w 873"/>
                  <a:gd name="T91" fmla="*/ 881 h 1036"/>
                  <a:gd name="T92" fmla="*/ 440 w 873"/>
                  <a:gd name="T93" fmla="*/ 881 h 1036"/>
                  <a:gd name="T94" fmla="*/ 370 w 873"/>
                  <a:gd name="T95" fmla="*/ 820 h 1036"/>
                  <a:gd name="T96" fmla="*/ 313 w 873"/>
                  <a:gd name="T97" fmla="*/ 762 h 1036"/>
                  <a:gd name="T98" fmla="*/ 205 w 873"/>
                  <a:gd name="T99" fmla="*/ 650 h 1036"/>
                  <a:gd name="T100" fmla="*/ 431 w 873"/>
                  <a:gd name="T101" fmla="*/ 585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3" h="1036">
                    <a:moveTo>
                      <a:pt x="14" y="1009"/>
                    </a:moveTo>
                    <a:cubicBezTo>
                      <a:pt x="14" y="1015"/>
                      <a:pt x="9" y="1032"/>
                      <a:pt x="20" y="1026"/>
                    </a:cubicBezTo>
                    <a:cubicBezTo>
                      <a:pt x="29" y="1021"/>
                      <a:pt x="33" y="1036"/>
                      <a:pt x="44" y="1024"/>
                    </a:cubicBezTo>
                    <a:cubicBezTo>
                      <a:pt x="83" y="982"/>
                      <a:pt x="105" y="933"/>
                      <a:pt x="118" y="878"/>
                    </a:cubicBezTo>
                    <a:cubicBezTo>
                      <a:pt x="129" y="836"/>
                      <a:pt x="139" y="793"/>
                      <a:pt x="151" y="746"/>
                    </a:cubicBezTo>
                    <a:cubicBezTo>
                      <a:pt x="159" y="755"/>
                      <a:pt x="164" y="759"/>
                      <a:pt x="167" y="764"/>
                    </a:cubicBezTo>
                    <a:cubicBezTo>
                      <a:pt x="205" y="813"/>
                      <a:pt x="243" y="862"/>
                      <a:pt x="280" y="911"/>
                    </a:cubicBezTo>
                    <a:cubicBezTo>
                      <a:pt x="320" y="964"/>
                      <a:pt x="374" y="978"/>
                      <a:pt x="435" y="964"/>
                    </a:cubicBezTo>
                    <a:cubicBezTo>
                      <a:pt x="460" y="959"/>
                      <a:pt x="488" y="949"/>
                      <a:pt x="466" y="913"/>
                    </a:cubicBezTo>
                    <a:cubicBezTo>
                      <a:pt x="550" y="909"/>
                      <a:pt x="628" y="898"/>
                      <a:pt x="696" y="846"/>
                    </a:cubicBezTo>
                    <a:cubicBezTo>
                      <a:pt x="763" y="796"/>
                      <a:pt x="789" y="719"/>
                      <a:pt x="762" y="639"/>
                    </a:cubicBezTo>
                    <a:cubicBezTo>
                      <a:pt x="741" y="574"/>
                      <a:pt x="691" y="535"/>
                      <a:pt x="639" y="496"/>
                    </a:cubicBezTo>
                    <a:cubicBezTo>
                      <a:pt x="644" y="494"/>
                      <a:pt x="647" y="492"/>
                      <a:pt x="650" y="490"/>
                    </a:cubicBezTo>
                    <a:cubicBezTo>
                      <a:pt x="665" y="478"/>
                      <a:pt x="673" y="460"/>
                      <a:pt x="676" y="443"/>
                    </a:cubicBezTo>
                    <a:cubicBezTo>
                      <a:pt x="679" y="429"/>
                      <a:pt x="671" y="415"/>
                      <a:pt x="650" y="416"/>
                    </a:cubicBezTo>
                    <a:cubicBezTo>
                      <a:pt x="643" y="416"/>
                      <a:pt x="646" y="404"/>
                      <a:pt x="650" y="401"/>
                    </a:cubicBezTo>
                    <a:cubicBezTo>
                      <a:pt x="689" y="371"/>
                      <a:pt x="702" y="310"/>
                      <a:pt x="766" y="311"/>
                    </a:cubicBezTo>
                    <a:cubicBezTo>
                      <a:pt x="791" y="312"/>
                      <a:pt x="813" y="322"/>
                      <a:pt x="837" y="325"/>
                    </a:cubicBezTo>
                    <a:cubicBezTo>
                      <a:pt x="837" y="325"/>
                      <a:pt x="837" y="325"/>
                      <a:pt x="837" y="325"/>
                    </a:cubicBezTo>
                    <a:cubicBezTo>
                      <a:pt x="840" y="341"/>
                      <a:pt x="860" y="345"/>
                      <a:pt x="863" y="362"/>
                    </a:cubicBezTo>
                    <a:cubicBezTo>
                      <a:pt x="870" y="345"/>
                      <a:pt x="868" y="331"/>
                      <a:pt x="858" y="317"/>
                    </a:cubicBezTo>
                    <a:cubicBezTo>
                      <a:pt x="873" y="306"/>
                      <a:pt x="868" y="294"/>
                      <a:pt x="861" y="281"/>
                    </a:cubicBezTo>
                    <a:cubicBezTo>
                      <a:pt x="835" y="230"/>
                      <a:pt x="755" y="177"/>
                      <a:pt x="677" y="218"/>
                    </a:cubicBezTo>
                    <a:cubicBezTo>
                      <a:pt x="653" y="231"/>
                      <a:pt x="632" y="246"/>
                      <a:pt x="613" y="265"/>
                    </a:cubicBezTo>
                    <a:cubicBezTo>
                      <a:pt x="555" y="322"/>
                      <a:pt x="490" y="375"/>
                      <a:pt x="474" y="462"/>
                    </a:cubicBezTo>
                    <a:cubicBezTo>
                      <a:pt x="470" y="480"/>
                      <a:pt x="457" y="478"/>
                      <a:pt x="446" y="482"/>
                    </a:cubicBezTo>
                    <a:cubicBezTo>
                      <a:pt x="374" y="504"/>
                      <a:pt x="301" y="514"/>
                      <a:pt x="227" y="529"/>
                    </a:cubicBezTo>
                    <a:cubicBezTo>
                      <a:pt x="205" y="533"/>
                      <a:pt x="200" y="526"/>
                      <a:pt x="204" y="507"/>
                    </a:cubicBezTo>
                    <a:cubicBezTo>
                      <a:pt x="221" y="437"/>
                      <a:pt x="236" y="367"/>
                      <a:pt x="256" y="298"/>
                    </a:cubicBezTo>
                    <a:cubicBezTo>
                      <a:pt x="277" y="223"/>
                      <a:pt x="288" y="147"/>
                      <a:pt x="306" y="72"/>
                    </a:cubicBezTo>
                    <a:cubicBezTo>
                      <a:pt x="315" y="32"/>
                      <a:pt x="281" y="24"/>
                      <a:pt x="256" y="12"/>
                    </a:cubicBezTo>
                    <a:cubicBezTo>
                      <a:pt x="233" y="0"/>
                      <a:pt x="226" y="24"/>
                      <a:pt x="217" y="37"/>
                    </a:cubicBezTo>
                    <a:cubicBezTo>
                      <a:pt x="194" y="68"/>
                      <a:pt x="181" y="103"/>
                      <a:pt x="173" y="140"/>
                    </a:cubicBezTo>
                    <a:cubicBezTo>
                      <a:pt x="145" y="265"/>
                      <a:pt x="120" y="390"/>
                      <a:pt x="88" y="513"/>
                    </a:cubicBezTo>
                    <a:cubicBezTo>
                      <a:pt x="77" y="553"/>
                      <a:pt x="64" y="591"/>
                      <a:pt x="57" y="633"/>
                    </a:cubicBezTo>
                    <a:cubicBezTo>
                      <a:pt x="35" y="758"/>
                      <a:pt x="0" y="881"/>
                      <a:pt x="14" y="1009"/>
                    </a:cubicBezTo>
                    <a:close/>
                    <a:moveTo>
                      <a:pt x="431" y="585"/>
                    </a:moveTo>
                    <a:cubicBezTo>
                      <a:pt x="435" y="585"/>
                      <a:pt x="439" y="585"/>
                      <a:pt x="442" y="583"/>
                    </a:cubicBezTo>
                    <a:cubicBezTo>
                      <a:pt x="498" y="542"/>
                      <a:pt x="531" y="579"/>
                      <a:pt x="566" y="617"/>
                    </a:cubicBezTo>
                    <a:cubicBezTo>
                      <a:pt x="580" y="633"/>
                      <a:pt x="598" y="647"/>
                      <a:pt x="617" y="656"/>
                    </a:cubicBezTo>
                    <a:cubicBezTo>
                      <a:pt x="666" y="679"/>
                      <a:pt x="659" y="719"/>
                      <a:pt x="629" y="754"/>
                    </a:cubicBezTo>
                    <a:cubicBezTo>
                      <a:pt x="601" y="788"/>
                      <a:pt x="559" y="807"/>
                      <a:pt x="521" y="826"/>
                    </a:cubicBezTo>
                    <a:cubicBezTo>
                      <a:pt x="497" y="838"/>
                      <a:pt x="475" y="843"/>
                      <a:pt x="469" y="873"/>
                    </a:cubicBezTo>
                    <a:cubicBezTo>
                      <a:pt x="469" y="874"/>
                      <a:pt x="461" y="874"/>
                      <a:pt x="456" y="875"/>
                    </a:cubicBezTo>
                    <a:cubicBezTo>
                      <a:pt x="451" y="877"/>
                      <a:pt x="445" y="879"/>
                      <a:pt x="440" y="881"/>
                    </a:cubicBezTo>
                    <a:cubicBezTo>
                      <a:pt x="440" y="881"/>
                      <a:pt x="440" y="881"/>
                      <a:pt x="440" y="881"/>
                    </a:cubicBezTo>
                    <a:cubicBezTo>
                      <a:pt x="440" y="881"/>
                      <a:pt x="440" y="881"/>
                      <a:pt x="440" y="881"/>
                    </a:cubicBezTo>
                    <a:cubicBezTo>
                      <a:pt x="428" y="848"/>
                      <a:pt x="393" y="841"/>
                      <a:pt x="370" y="820"/>
                    </a:cubicBezTo>
                    <a:cubicBezTo>
                      <a:pt x="350" y="802"/>
                      <a:pt x="331" y="783"/>
                      <a:pt x="313" y="762"/>
                    </a:cubicBezTo>
                    <a:cubicBezTo>
                      <a:pt x="280" y="723"/>
                      <a:pt x="241" y="688"/>
                      <a:pt x="205" y="650"/>
                    </a:cubicBezTo>
                    <a:cubicBezTo>
                      <a:pt x="278" y="625"/>
                      <a:pt x="353" y="599"/>
                      <a:pt x="431" y="5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  <p:sp>
          <p:nvSpPr>
            <p:cNvPr id="11" name="标题 1">
              <a:extLst>
                <a:ext uri="{FF2B5EF4-FFF2-40B4-BE49-F238E27FC236}">
                  <a16:creationId xmlns:a16="http://schemas.microsoft.com/office/drawing/2014/main" id="{647C19AF-C7DA-45A4-A9C1-BBA8D0A50833}"/>
                </a:ext>
              </a:extLst>
            </p:cNvPr>
            <p:cNvSpPr txBox="1">
              <a:spLocks/>
            </p:cNvSpPr>
            <p:nvPr/>
          </p:nvSpPr>
          <p:spPr>
            <a:xfrm>
              <a:off x="3546543" y="4250940"/>
              <a:ext cx="5098903" cy="8910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报告人：王宇晨   时间：</a:t>
              </a:r>
              <a:r>
                <a:rPr lang="en-US" altLang="zh-CN" sz="20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2020.07.03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000" b="0">
                  <a:solidFill>
                    <a:srgbClr val="FF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bug reports </a:t>
              </a:r>
              <a:r>
                <a:rPr lang="en-US" altLang="zh-CN" sz="20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: 6    </a:t>
              </a:r>
              <a:r>
                <a:rPr lang="en-US" altLang="zh-CN" sz="2000" b="0">
                  <a:solidFill>
                    <a:srgbClr val="00B05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issues </a:t>
              </a:r>
              <a:r>
                <a:rPr lang="en-US" altLang="zh-CN" sz="20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:</a:t>
              </a:r>
              <a:r>
                <a:rPr lang="en-US" altLang="zh-CN" sz="2000" b="0">
                  <a:solidFill>
                    <a:srgbClr val="00B05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  <a:r>
                <a:rPr lang="en-US" altLang="zh-CN" sz="20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3</a:t>
              </a:r>
              <a:endParaRPr lang="zh-CN" altLang="en-US" sz="1600" b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92F54-8F84-4568-81B2-DE8032A1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34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C4877B-5C5B-4FAF-AC70-FC0AF33B9834}"/>
              </a:ext>
            </a:extLst>
          </p:cNvPr>
          <p:cNvSpPr txBox="1"/>
          <p:nvPr/>
        </p:nvSpPr>
        <p:spPr>
          <a:xfrm>
            <a:off x="6621824" y="1155726"/>
            <a:ext cx="43678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Sample : 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样本维度，描述输入的训练样本数据如何划分到各设备中</a:t>
            </a:r>
            <a:endParaRPr lang="en-US" altLang="zh-CN" sz="16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Operator : 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算子维度</a:t>
            </a:r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,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描述深度神经网络模型中的算子如何并行化</a:t>
            </a:r>
            <a:endParaRPr lang="en-US" altLang="zh-CN" sz="16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Attribute : 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属性维度</a:t>
            </a:r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,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定义了样本中不同属性的划分方式</a:t>
            </a:r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(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例如，图像的高度和宽度</a:t>
            </a:r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Parameter : 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参数维度</a:t>
            </a:r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,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描述待训练的模型如何划分到各设备中</a:t>
            </a:r>
            <a:endParaRPr lang="en-US" altLang="zh-CN" sz="16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8EA52F-8F65-4D74-8383-AC712C79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90" y="3470578"/>
            <a:ext cx="7255820" cy="2550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137500-8A9C-459D-8010-7D2FB15AB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9" b="-1"/>
          <a:stretch/>
        </p:blipFill>
        <p:spPr>
          <a:xfrm>
            <a:off x="1202362" y="1155726"/>
            <a:ext cx="4893638" cy="23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053264-CE3D-4B94-ADEF-EED0618F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35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0717F9-E90F-4A74-9A95-67FAAFBC5B38}"/>
              </a:ext>
            </a:extLst>
          </p:cNvPr>
          <p:cNvGrpSpPr/>
          <p:nvPr/>
        </p:nvGrpSpPr>
        <p:grpSpPr>
          <a:xfrm>
            <a:off x="2484538" y="1077556"/>
            <a:ext cx="7222924" cy="4451997"/>
            <a:chOff x="960538" y="1077555"/>
            <a:chExt cx="7222924" cy="44519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26BFE5-49FF-4B99-A2F6-B4813FFEE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38" y="1995663"/>
              <a:ext cx="7222924" cy="353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ontent Placeholder 14">
              <a:extLst>
                <a:ext uri="{FF2B5EF4-FFF2-40B4-BE49-F238E27FC236}">
                  <a16:creationId xmlns:a16="http://schemas.microsoft.com/office/drawing/2014/main" id="{4E971D3D-1812-4597-B608-95647BF30437}"/>
                </a:ext>
              </a:extLst>
            </p:cNvPr>
            <p:cNvSpPr txBox="1">
              <a:spLocks/>
            </p:cNvSpPr>
            <p:nvPr/>
          </p:nvSpPr>
          <p:spPr>
            <a:xfrm>
              <a:off x="2949986" y="1077555"/>
              <a:ext cx="3244027" cy="43428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8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1D</a:t>
              </a:r>
              <a:r>
                <a:rPr lang="zh-CN" altLang="en-US" sz="28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j-cs"/>
                </a:rPr>
                <a:t>卷积</a:t>
              </a:r>
              <a:endParaRPr 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FDE311-7C68-4C70-8CBC-68759F44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36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FB1595-D1B7-4BC7-9167-DB07B9F0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21" y="4300198"/>
            <a:ext cx="6219825" cy="981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A9A541-1228-48F2-8554-0CFEB0FD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54" y="1837611"/>
            <a:ext cx="6348091" cy="2007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348345-71DA-4C63-80F6-4640612D7AC9}"/>
              </a:ext>
            </a:extLst>
          </p:cNvPr>
          <p:cNvSpPr txBox="1">
            <a:spLocks/>
          </p:cNvSpPr>
          <p:nvPr/>
        </p:nvSpPr>
        <p:spPr>
          <a:xfrm>
            <a:off x="2699953" y="1249747"/>
            <a:ext cx="6792092" cy="543144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计算时间、通信时间和参数同步时间</a:t>
            </a:r>
            <a:endParaRPr 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4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85A809-3EF8-4B7D-99B7-2748D8D2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37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3BE18-DF63-4C6B-9F61-E9808C998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2" y="1282466"/>
            <a:ext cx="9424846" cy="48963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FC9C81-043B-4E03-A2EF-2F13BA21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9" y="1131350"/>
            <a:ext cx="3657600" cy="8916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D540EC-9D2C-455F-BE0B-EB546386280D}"/>
              </a:ext>
            </a:extLst>
          </p:cNvPr>
          <p:cNvSpPr txBox="1">
            <a:spLocks/>
          </p:cNvSpPr>
          <p:nvPr/>
        </p:nvSpPr>
        <p:spPr>
          <a:xfrm>
            <a:off x="9482052" y="5476647"/>
            <a:ext cx="2038437" cy="523782"/>
          </a:xfrm>
          <a:prstGeom prst="rect">
            <a:avLst/>
          </a:prstGeom>
        </p:spPr>
        <p:txBody>
          <a:bodyPr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30000"/>
              </a:lnSpc>
              <a:buNone/>
            </a:pPr>
            <a:r>
              <a:rPr lang="en-US" altLang="zh-CN" sz="2400">
                <a:latin typeface="思源黑体 CN" panose="020B0500000000000000" pitchFamily="34" charset="-122"/>
                <a:ea typeface="思源黑体 CN" panose="020B0500000000000000" pitchFamily="34" charset="-122"/>
              </a:rPr>
              <a:t>Event Graph</a:t>
            </a:r>
            <a:endParaRPr lang="en-US" sz="2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8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9A3C39-3390-4B29-ABB8-A60F405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38</a:t>
            </a:fld>
            <a:endParaRPr 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E37761-FBC9-4EBC-B82B-87270FD08331}"/>
              </a:ext>
            </a:extLst>
          </p:cNvPr>
          <p:cNvGrpSpPr/>
          <p:nvPr/>
        </p:nvGrpSpPr>
        <p:grpSpPr>
          <a:xfrm>
            <a:off x="653756" y="1038931"/>
            <a:ext cx="10711122" cy="5332935"/>
            <a:chOff x="653756" y="1030054"/>
            <a:chExt cx="10711122" cy="533293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75F90B3-75F8-4040-8907-E73DF672DF69}"/>
                </a:ext>
              </a:extLst>
            </p:cNvPr>
            <p:cNvGrpSpPr/>
            <p:nvPr/>
          </p:nvGrpSpPr>
          <p:grpSpPr>
            <a:xfrm>
              <a:off x="653756" y="1030054"/>
              <a:ext cx="10711122" cy="5332935"/>
              <a:chOff x="653756" y="1030054"/>
              <a:chExt cx="10711122" cy="53329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60A9B5-2B25-4930-9BDF-0BB7E06BCEDC}"/>
                  </a:ext>
                </a:extLst>
              </p:cNvPr>
              <p:cNvSpPr txBox="1"/>
              <p:nvPr/>
            </p:nvSpPr>
            <p:spPr>
              <a:xfrm>
                <a:off x="653756" y="1030054"/>
                <a:ext cx="4021872" cy="533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任务图</a:t>
                </a:r>
                <a:r>
                  <a:rPr lang="en-US" altLang="zh-CN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/</a:t>
                </a: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计算图的例子</a:t>
                </a:r>
                <a:endPara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以计算斐波那契数列前</a:t>
                </a:r>
                <a:r>
                  <a:rPr lang="en-US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8</a:t>
                </a: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项为例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  <a:spcBef>
                    <a:spcPts val="750"/>
                  </a:spcBef>
                </a:pPr>
                <a:r>
                  <a:rPr lang="pt-BR" altLang="zh-CN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F[n] = F[n-1] + F[n-2]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 marL="457200" indent="-457200">
                  <a:lnSpc>
                    <a:spcPct val="130000"/>
                  </a:lnSpc>
                  <a:spcBef>
                    <a:spcPts val="750"/>
                  </a:spcBef>
                  <a:buAutoNum type="arabicPeriod"/>
                </a:pP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注册计算任务，分配计算资源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 marL="457200" indent="-457200">
                  <a:lnSpc>
                    <a:spcPct val="130000"/>
                  </a:lnSpc>
                  <a:spcBef>
                    <a:spcPts val="750"/>
                  </a:spcBef>
                  <a:buAutoNum type="arabicPeriod"/>
                </a:pP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预先分配数据空间（任务空间）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 marL="457200" indent="-457200">
                  <a:lnSpc>
                    <a:spcPct val="130000"/>
                  </a:lnSpc>
                  <a:spcBef>
                    <a:spcPts val="750"/>
                  </a:spcBef>
                  <a:buAutoNum type="arabicPeriod"/>
                </a:pP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建立数据依赖关系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 marL="457200" indent="-457200">
                  <a:lnSpc>
                    <a:spcPct val="130000"/>
                  </a:lnSpc>
                  <a:spcBef>
                    <a:spcPts val="750"/>
                  </a:spcBef>
                  <a:buAutoNum type="arabicPeriod"/>
                </a:pPr>
                <a:r>
                  <a:rPr lang="zh-CN" altLang="en-US" sz="20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生成任务图</a:t>
                </a:r>
                <a:endPara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400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涉及的对象</a:t>
                </a:r>
                <a:endParaRPr lang="en-US" altLang="zh-CN" sz="24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b="1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Task</a:t>
                </a:r>
                <a:r>
                  <a:rPr lang="zh-CN" altLang="en-US" sz="2000" b="1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    </a:t>
                </a:r>
                <a:r>
                  <a:rPr lang="en-US" altLang="zh-CN" sz="2000" b="1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TaskLauncher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b="1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Future    TaskArgument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b="1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TaskVariantRegistrar</a:t>
                </a: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896362E-67BB-4AC7-BC95-1FF1F5B76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01084" y="1125380"/>
                <a:ext cx="5597808" cy="1634759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381389A-1B83-4364-99A7-18122DB6B4A4}"/>
                  </a:ext>
                </a:extLst>
              </p:cNvPr>
              <p:cNvSpPr/>
              <p:nvPr/>
            </p:nvSpPr>
            <p:spPr>
              <a:xfrm>
                <a:off x="5035098" y="2836656"/>
                <a:ext cx="6329780" cy="3331408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F21594-4670-4080-819F-832AFF13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561" y="2887637"/>
              <a:ext cx="6081648" cy="3229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49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9E072A-D50A-444A-8256-E03940E5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FC70F4-D60C-4175-8CB9-8479928D810F}"/>
              </a:ext>
            </a:extLst>
          </p:cNvPr>
          <p:cNvSpPr txBox="1"/>
          <p:nvPr/>
        </p:nvSpPr>
        <p:spPr>
          <a:xfrm>
            <a:off x="2390576" y="1095372"/>
            <a:ext cx="741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挑战一：如何更好更快地训练一个</a:t>
            </a:r>
            <a:r>
              <a: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(</a:t>
            </a: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大规模</a:t>
            </a:r>
            <a:r>
              <a: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神经网络？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9FEBE38-B635-4699-8416-F91B569CFC23}"/>
              </a:ext>
            </a:extLst>
          </p:cNvPr>
          <p:cNvGrpSpPr/>
          <p:nvPr/>
        </p:nvGrpSpPr>
        <p:grpSpPr>
          <a:xfrm>
            <a:off x="322836" y="1597525"/>
            <a:ext cx="11591316" cy="4252179"/>
            <a:chOff x="322836" y="1597525"/>
            <a:chExt cx="11591316" cy="425217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02EC181-95A3-40BB-A0D8-D74A1CD17D5A}"/>
                </a:ext>
              </a:extLst>
            </p:cNvPr>
            <p:cNvGrpSpPr/>
            <p:nvPr/>
          </p:nvGrpSpPr>
          <p:grpSpPr>
            <a:xfrm>
              <a:off x="4583166" y="1597525"/>
              <a:ext cx="7330986" cy="4252179"/>
              <a:chOff x="4583166" y="1597525"/>
              <a:chExt cx="7330986" cy="425217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821EFC-0140-4555-BBE8-AFFE4A5946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9303" y="2215659"/>
                <a:ext cx="6304849" cy="3634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1888A6-9E36-46B6-8266-00DEE478062A}"/>
                  </a:ext>
                </a:extLst>
              </p:cNvPr>
              <p:cNvSpPr/>
              <p:nvPr/>
            </p:nvSpPr>
            <p:spPr>
              <a:xfrm>
                <a:off x="4583166" y="1597525"/>
                <a:ext cx="2723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>
                    <a:solidFill>
                      <a:srgbClr val="3C3C8E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训练时间远大于推断时间</a:t>
                </a:r>
                <a:endParaRPr lang="en-US" altLang="zh-CN" baseline="300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407DB44-DF9B-4E39-AC3B-AC9D371E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6" y="2564218"/>
              <a:ext cx="5286467" cy="2936926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5397D87-CEF9-4E5F-B97B-1780D6AFF3B5}"/>
              </a:ext>
            </a:extLst>
          </p:cNvPr>
          <p:cNvSpPr/>
          <p:nvPr/>
        </p:nvSpPr>
        <p:spPr>
          <a:xfrm>
            <a:off x="507283" y="5628173"/>
            <a:ext cx="5102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</a:rPr>
              <a:t>ImageNet Large Scale Visual Recognition Challenge </a:t>
            </a:r>
          </a:p>
          <a:p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</a:rPr>
              <a:t>(ILSVRC  top-5 error)</a:t>
            </a:r>
            <a:endParaRPr lang="zh-CN" altLang="en-US" sz="14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3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D9B36F-9514-4719-91B6-109AC00C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2889" y="6329974"/>
            <a:ext cx="3657600" cy="365125"/>
          </a:xfrm>
        </p:spPr>
        <p:txBody>
          <a:bodyPr/>
          <a:lstStyle/>
          <a:p>
            <a:fld id="{2529C571-CC98-407B-9284-28AFD26ECFE0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E3E04-E239-F042-AD48-17E602E97EA6}"/>
              </a:ext>
            </a:extLst>
          </p:cNvPr>
          <p:cNvSpPr>
            <a:spLocks noGrp="1"/>
          </p:cNvSpPr>
          <p:nvPr/>
        </p:nvSpPr>
        <p:spPr>
          <a:xfrm>
            <a:off x="2196475" y="1045406"/>
            <a:ext cx="7367202" cy="46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8B151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挑战二：如何高效地在异构集群上部署深度学习任务</a:t>
            </a:r>
            <a:r>
              <a: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rPr>
              <a:t>?</a:t>
            </a:r>
            <a:endParaRPr lang="en-US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C4BE355-551A-4E36-B535-B9E67850DA4C}"/>
              </a:ext>
            </a:extLst>
          </p:cNvPr>
          <p:cNvGrpSpPr/>
          <p:nvPr/>
        </p:nvGrpSpPr>
        <p:grpSpPr>
          <a:xfrm>
            <a:off x="1613113" y="1511442"/>
            <a:ext cx="8965774" cy="4646543"/>
            <a:chOff x="1429588" y="1511442"/>
            <a:chExt cx="8965774" cy="4646543"/>
          </a:xfrm>
        </p:grpSpPr>
        <p:pic>
          <p:nvPicPr>
            <p:cNvPr id="12" name="Picture 23">
              <a:extLst>
                <a:ext uri="{FF2B5EF4-FFF2-40B4-BE49-F238E27FC236}">
                  <a16:creationId xmlns:a16="http://schemas.microsoft.com/office/drawing/2014/main" id="{025A8DDB-1225-4E48-BD1A-966239A3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231" y="1983281"/>
              <a:ext cx="3726509" cy="1062107"/>
            </a:xfrm>
            <a:prstGeom prst="rect">
              <a:avLst/>
            </a:prstGeom>
          </p:spPr>
        </p:pic>
        <p:pic>
          <p:nvPicPr>
            <p:cNvPr id="13" name="Picture 24">
              <a:extLst>
                <a:ext uri="{FF2B5EF4-FFF2-40B4-BE49-F238E27FC236}">
                  <a16:creationId xmlns:a16="http://schemas.microsoft.com/office/drawing/2014/main" id="{B45D7224-0606-3145-BF2C-37FDFAFE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953" y="3075835"/>
              <a:ext cx="3546492" cy="1281294"/>
            </a:xfrm>
            <a:prstGeom prst="rect">
              <a:avLst/>
            </a:prstGeom>
          </p:spPr>
        </p:pic>
        <p:pic>
          <p:nvPicPr>
            <p:cNvPr id="14" name="Picture 25">
              <a:extLst>
                <a:ext uri="{FF2B5EF4-FFF2-40B4-BE49-F238E27FC236}">
                  <a16:creationId xmlns:a16="http://schemas.microsoft.com/office/drawing/2014/main" id="{BBB3E750-FE2E-2D40-B24E-E85D6F60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88" y="4387575"/>
              <a:ext cx="3735952" cy="1770410"/>
            </a:xfrm>
            <a:prstGeom prst="rect">
              <a:avLst/>
            </a:prstGeom>
          </p:spPr>
        </p:pic>
        <p:sp>
          <p:nvSpPr>
            <p:cNvPr id="15" name="Content Placeholder 14">
              <a:extLst>
                <a:ext uri="{FF2B5EF4-FFF2-40B4-BE49-F238E27FC236}">
                  <a16:creationId xmlns:a16="http://schemas.microsoft.com/office/drawing/2014/main" id="{C29A93D2-8AD5-564C-8F7E-28B0437FA150}"/>
                </a:ext>
              </a:extLst>
            </p:cNvPr>
            <p:cNvSpPr txBox="1">
              <a:spLocks/>
            </p:cNvSpPr>
            <p:nvPr/>
          </p:nvSpPr>
          <p:spPr>
            <a:xfrm>
              <a:off x="1796638" y="1536444"/>
              <a:ext cx="2725077" cy="40537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多样且复杂的</a:t>
              </a:r>
              <a:r>
                <a:rPr lang="en-US" altLang="zh-CN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DNN</a:t>
              </a:r>
              <a:endParaRPr lang="en-US" sz="24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9" name="Picture 31">
              <a:extLst>
                <a:ext uri="{FF2B5EF4-FFF2-40B4-BE49-F238E27FC236}">
                  <a16:creationId xmlns:a16="http://schemas.microsoft.com/office/drawing/2014/main" id="{0AAA841C-6DFD-8A46-B14D-B55ED76D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9220" y="4102431"/>
              <a:ext cx="3876142" cy="1852883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0" name="Content Placeholder 14">
              <a:extLst>
                <a:ext uri="{FF2B5EF4-FFF2-40B4-BE49-F238E27FC236}">
                  <a16:creationId xmlns:a16="http://schemas.microsoft.com/office/drawing/2014/main" id="{D05F17E9-8D50-C54C-AFC7-8C04DD87CE1B}"/>
                </a:ext>
              </a:extLst>
            </p:cNvPr>
            <p:cNvSpPr txBox="1">
              <a:spLocks/>
            </p:cNvSpPr>
            <p:nvPr/>
          </p:nvSpPr>
          <p:spPr>
            <a:xfrm>
              <a:off x="7451789" y="1511442"/>
              <a:ext cx="2324055" cy="45537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分布式异构平台</a:t>
              </a:r>
              <a:endParaRPr lang="en-US" sz="2400" b="1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64D4342C-14E8-CD4C-AD7E-BB6EA1BF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14" t="44424" r="52570" b="29117"/>
            <a:stretch/>
          </p:blipFill>
          <p:spPr>
            <a:xfrm>
              <a:off x="7645559" y="2161533"/>
              <a:ext cx="2115854" cy="705601"/>
            </a:xfrm>
            <a:prstGeom prst="rect">
              <a:avLst/>
            </a:prstGeom>
          </p:spPr>
        </p:pic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9AC114D-699A-4884-84C7-E5A83D18B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063" t="44424" r="5810" b="30193"/>
            <a:stretch/>
          </p:blipFill>
          <p:spPr>
            <a:xfrm>
              <a:off x="7665213" y="3045451"/>
              <a:ext cx="2076547" cy="672071"/>
            </a:xfrm>
            <a:prstGeom prst="rect">
              <a:avLst/>
            </a:prstGeom>
          </p:spPr>
        </p:pic>
        <p:sp>
          <p:nvSpPr>
            <p:cNvPr id="4" name="Right Arrow 33">
              <a:extLst>
                <a:ext uri="{FF2B5EF4-FFF2-40B4-BE49-F238E27FC236}">
                  <a16:creationId xmlns:a16="http://schemas.microsoft.com/office/drawing/2014/main" id="{7BD26BB4-60C1-254E-ADCB-2F13C949D800}"/>
                </a:ext>
              </a:extLst>
            </p:cNvPr>
            <p:cNvSpPr/>
            <p:nvPr/>
          </p:nvSpPr>
          <p:spPr>
            <a:xfrm>
              <a:off x="5401311" y="3175259"/>
              <a:ext cx="1389378" cy="73471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922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06E1B3-3A7D-4441-9834-F4AE0B4F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E4BE1CB-B43F-495D-A516-635521A443F8}"/>
              </a:ext>
            </a:extLst>
          </p:cNvPr>
          <p:cNvSpPr txBox="1">
            <a:spLocks/>
          </p:cNvSpPr>
          <p:nvPr/>
        </p:nvSpPr>
        <p:spPr>
          <a:xfrm>
            <a:off x="1937574" y="1109411"/>
            <a:ext cx="3936485" cy="4342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</a:rPr>
              <a:t>基本的分布式训练方式</a:t>
            </a:r>
            <a:endParaRPr 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D83A9-448C-452E-BA0E-FDBBDD577770}"/>
              </a:ext>
            </a:extLst>
          </p:cNvPr>
          <p:cNvSpPr txBox="1">
            <a:spLocks noChangeAspect="1"/>
          </p:cNvSpPr>
          <p:nvPr/>
        </p:nvSpPr>
        <p:spPr>
          <a:xfrm>
            <a:off x="1937574" y="1599325"/>
            <a:ext cx="4678527" cy="12209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数据并行  </a:t>
            </a:r>
            <a:r>
              <a: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Data Parallelism</a:t>
            </a:r>
          </a:p>
          <a:p>
            <a:pPr marL="342900" indent="-342900">
              <a:lnSpc>
                <a:spcPct val="13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模型并行  </a:t>
            </a:r>
            <a:r>
              <a:rPr lang="en-US" altLang="zh-CN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Model Parallelism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163733-72AF-459E-BBEB-9D6E063B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86" y="2812483"/>
            <a:ext cx="8388828" cy="327865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AB020A5-9433-4CB1-BAF2-978AD7B225E8}"/>
              </a:ext>
            </a:extLst>
          </p:cNvPr>
          <p:cNvGrpSpPr>
            <a:grpSpLocks noChangeAspect="1"/>
          </p:cNvGrpSpPr>
          <p:nvPr/>
        </p:nvGrpSpPr>
        <p:grpSpPr>
          <a:xfrm>
            <a:off x="6764805" y="1808376"/>
            <a:ext cx="3489621" cy="802877"/>
            <a:chOff x="5312149" y="1904812"/>
            <a:chExt cx="2960000" cy="681024"/>
          </a:xfrm>
        </p:grpSpPr>
        <p:pic>
          <p:nvPicPr>
            <p:cNvPr id="9" name="Picture 98">
              <a:extLst>
                <a:ext uri="{FF2B5EF4-FFF2-40B4-BE49-F238E27FC236}">
                  <a16:creationId xmlns:a16="http://schemas.microsoft.com/office/drawing/2014/main" id="{80841C93-313D-41E5-AE7E-20F10FC1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2149" y="1904812"/>
              <a:ext cx="681023" cy="681023"/>
            </a:xfrm>
            <a:prstGeom prst="rect">
              <a:avLst/>
            </a:prstGeom>
          </p:spPr>
        </p:pic>
        <p:pic>
          <p:nvPicPr>
            <p:cNvPr id="10" name="Picture 99">
              <a:extLst>
                <a:ext uri="{FF2B5EF4-FFF2-40B4-BE49-F238E27FC236}">
                  <a16:creationId xmlns:a16="http://schemas.microsoft.com/office/drawing/2014/main" id="{4809B45E-992A-45B6-BA3C-C89CBE095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1259" y="1904812"/>
              <a:ext cx="681023" cy="681023"/>
            </a:xfrm>
            <a:prstGeom prst="rect">
              <a:avLst/>
            </a:prstGeom>
          </p:spPr>
        </p:pic>
        <p:pic>
          <p:nvPicPr>
            <p:cNvPr id="11" name="Picture 100">
              <a:extLst>
                <a:ext uri="{FF2B5EF4-FFF2-40B4-BE49-F238E27FC236}">
                  <a16:creationId xmlns:a16="http://schemas.microsoft.com/office/drawing/2014/main" id="{15365958-758D-4A35-A205-184771D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1125" y="1904812"/>
              <a:ext cx="681024" cy="681024"/>
            </a:xfrm>
            <a:prstGeom prst="rect">
              <a:avLst/>
            </a:prstGeom>
          </p:spPr>
        </p:pic>
        <p:pic>
          <p:nvPicPr>
            <p:cNvPr id="12" name="Picture 101">
              <a:extLst>
                <a:ext uri="{FF2B5EF4-FFF2-40B4-BE49-F238E27FC236}">
                  <a16:creationId xmlns:a16="http://schemas.microsoft.com/office/drawing/2014/main" id="{670CDD8D-D832-449B-9A36-57BA9416E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0370" y="1908501"/>
              <a:ext cx="592667" cy="67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9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1494B2-7427-4CBF-A8EB-3E50C94C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7</a:t>
            </a:fld>
            <a:endParaRPr 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0DB09E-6B75-49E6-A133-2DFFF5996DD4}"/>
              </a:ext>
            </a:extLst>
          </p:cNvPr>
          <p:cNvGrpSpPr/>
          <p:nvPr/>
        </p:nvGrpSpPr>
        <p:grpSpPr>
          <a:xfrm>
            <a:off x="1333057" y="1114749"/>
            <a:ext cx="9614831" cy="5038945"/>
            <a:chOff x="1483146" y="1031446"/>
            <a:chExt cx="9614831" cy="503894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E8C98E8-E1D2-41DD-AE3F-8DAE76DF5B8A}"/>
                </a:ext>
              </a:extLst>
            </p:cNvPr>
            <p:cNvSpPr/>
            <p:nvPr/>
          </p:nvSpPr>
          <p:spPr>
            <a:xfrm>
              <a:off x="1483146" y="1031446"/>
              <a:ext cx="3308919" cy="52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流水线并行 </a:t>
              </a:r>
              <a:r>
                <a: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Pipeline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DEE41F2-FB49-42A5-AADF-F077D3D93B15}"/>
                </a:ext>
              </a:extLst>
            </p:cNvPr>
            <p:cNvPicPr/>
            <p:nvPr/>
          </p:nvPicPr>
          <p:blipFill rotWithShape="1">
            <a:blip r:embed="rId2"/>
            <a:srcRect r="5278"/>
            <a:stretch/>
          </p:blipFill>
          <p:spPr>
            <a:xfrm>
              <a:off x="1483146" y="2507371"/>
              <a:ext cx="3982541" cy="331358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6AEA7A-5C4A-4CED-AC10-38ECA5173426}"/>
                </a:ext>
              </a:extLst>
            </p:cNvPr>
            <p:cNvSpPr/>
            <p:nvPr/>
          </p:nvSpPr>
          <p:spPr>
            <a:xfrm>
              <a:off x="6551540" y="1031446"/>
              <a:ext cx="4546437" cy="52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750"/>
                </a:spcBef>
                <a:buFont typeface="Wingdings" panose="05000000000000000000" pitchFamily="2" charset="2"/>
                <a:buChar char="l"/>
              </a:pPr>
              <a:r>
                <a:rPr lang="zh-CN" altLang="en-US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混合并行 </a:t>
              </a:r>
              <a:r>
                <a:rPr lang="en-US" altLang="zh-CN" sz="2400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Hybrid Parallelism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1026CF-7691-438E-A8DC-CB3FED3EC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6314" y="1820337"/>
              <a:ext cx="4068367" cy="18402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30A136-73B0-4A3C-A8E9-612C1584D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945" y="3872500"/>
              <a:ext cx="4117736" cy="219789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78E5C5D-977C-4939-B441-27DD91D14F75}"/>
                </a:ext>
              </a:extLst>
            </p:cNvPr>
            <p:cNvSpPr txBox="1"/>
            <p:nvPr/>
          </p:nvSpPr>
          <p:spPr>
            <a:xfrm>
              <a:off x="1483146" y="2135248"/>
              <a:ext cx="2146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PipeDream</a:t>
              </a:r>
              <a:r>
                <a:rPr lang="en-US" altLang="zh-CN" sz="2400" baseline="30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[1]</a:t>
              </a:r>
              <a:endParaRPr lang="zh-CN" altLang="en-US" sz="2400" baseline="30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D364B59-0477-4E79-9E81-6FB3A5E086FC}"/>
                </a:ext>
              </a:extLst>
            </p:cNvPr>
            <p:cNvSpPr txBox="1"/>
            <p:nvPr/>
          </p:nvSpPr>
          <p:spPr>
            <a:xfrm>
              <a:off x="6551540" y="1515460"/>
              <a:ext cx="2550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Tensor-Tilling</a:t>
              </a:r>
              <a:r>
                <a:rPr lang="en-US" altLang="zh-CN" sz="2400" baseline="30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[2]</a:t>
              </a:r>
              <a:endParaRPr lang="zh-CN" altLang="en-US" sz="2400" baseline="30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F8172A-A394-4AA8-B95D-0374970A91F7}"/>
                </a:ext>
              </a:extLst>
            </p:cNvPr>
            <p:cNvSpPr txBox="1"/>
            <p:nvPr/>
          </p:nvSpPr>
          <p:spPr>
            <a:xfrm>
              <a:off x="6551540" y="3591473"/>
              <a:ext cx="1686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SplitNet</a:t>
              </a:r>
              <a:r>
                <a:rPr lang="en-US" altLang="zh-CN" sz="2400" baseline="30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[3]</a:t>
              </a:r>
              <a:endParaRPr lang="zh-CN" altLang="en-US" sz="2400" baseline="30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7B49D7BC-A00F-47DD-89FE-D40094D154C4}"/>
              </a:ext>
            </a:extLst>
          </p:cNvPr>
          <p:cNvSpPr txBox="1"/>
          <p:nvPr/>
        </p:nvSpPr>
        <p:spPr>
          <a:xfrm>
            <a:off x="1943260" y="6212454"/>
            <a:ext cx="801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Narayanan D. et al. PipeDream: generalized pipeline parallelism for DNN training. 2019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[2] Wang M. et al. Unifying data, model and hybrid parallelism in deep learning via tensor tiling. 2018.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[3] Kim J. et al. SplitNet: Learning to semantically split deep networks for parameter reduction and model parallelization. 2017</a:t>
            </a:r>
          </a:p>
        </p:txBody>
      </p:sp>
    </p:spTree>
    <p:extLst>
      <p:ext uri="{BB962C8B-B14F-4D97-AF65-F5344CB8AC3E}">
        <p14:creationId xmlns:p14="http://schemas.microsoft.com/office/powerpoint/2010/main" val="21990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1D49B4-68DB-404A-B04A-1D25ECD9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en-US" altLang="zh-CN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560D-EFAB-4DEB-865F-7C30C6C55EE1}"/>
              </a:ext>
            </a:extLst>
          </p:cNvPr>
          <p:cNvSpPr txBox="1">
            <a:spLocks/>
          </p:cNvSpPr>
          <p:nvPr/>
        </p:nvSpPr>
        <p:spPr>
          <a:xfrm>
            <a:off x="2034466" y="1153667"/>
            <a:ext cx="7887811" cy="3727042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数据并行和模型并行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60000" indent="0">
              <a:lnSpc>
                <a:spcPct val="130000"/>
              </a:lnSpc>
              <a:buNone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PyTorch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等主流深度学习框架均支持的分布式训练策略</a:t>
            </a:r>
            <a:endParaRPr lang="en-US" altLang="zh-CN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专家设计的并行策略</a:t>
            </a:r>
            <a:endParaRPr lang="en-US" sz="2400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60000" indent="0">
              <a:lnSpc>
                <a:spcPct val="130000"/>
              </a:lnSpc>
              <a:buNone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结合数据并行和模型并行来加速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DNN 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[1-2]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例如，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OWT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方法</a:t>
            </a:r>
            <a:endParaRPr lang="en-US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自动化框架的策略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60000" indent="0">
              <a:lnSpc>
                <a:spcPct val="130000"/>
              </a:lnSpc>
              <a:buNone/>
            </a:pPr>
            <a:r>
              <a:rPr 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ColocRL </a:t>
            </a:r>
            <a:r>
              <a:rPr lang="en-US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[3]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等自动化框架，使用强化学习来学习设备放置策略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本课题使用的策略</a:t>
            </a:r>
            <a:endParaRPr lang="en-US" sz="20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2000" b="1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>
              <a:lnSpc>
                <a:spcPct val="130000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B4BA6-B9D5-4208-BDCF-098FD9D2CF67}"/>
              </a:ext>
            </a:extLst>
          </p:cNvPr>
          <p:cNvSpPr txBox="1"/>
          <p:nvPr/>
        </p:nvSpPr>
        <p:spPr>
          <a:xfrm>
            <a:off x="1943260" y="6212454"/>
            <a:ext cx="776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[1] Alex Krizhevsky. One weird trick for parallelizing convolutional neural networks. 2014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[2] Wu et. al. Google’s neural machine translation system: Bridging the gap between human and machine translation. 2016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[3] Mirhoseini et. al. Device placement optimization with reinforcement learning. 2017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2AFF50-48DD-4060-9334-A6FB3D5B6786}"/>
              </a:ext>
            </a:extLst>
          </p:cNvPr>
          <p:cNvGrpSpPr/>
          <p:nvPr/>
        </p:nvGrpSpPr>
        <p:grpSpPr>
          <a:xfrm>
            <a:off x="2152094" y="4980870"/>
            <a:ext cx="7887812" cy="777281"/>
            <a:chOff x="510465" y="5003820"/>
            <a:chExt cx="7765457" cy="777281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4FB2397-7C61-4830-B9D7-D0E25C03F7F2}"/>
                </a:ext>
              </a:extLst>
            </p:cNvPr>
            <p:cNvSpPr/>
            <p:nvPr/>
          </p:nvSpPr>
          <p:spPr>
            <a:xfrm>
              <a:off x="510465" y="5138463"/>
              <a:ext cx="2428991" cy="581917"/>
            </a:xfrm>
            <a:prstGeom prst="roundRect">
              <a:avLst/>
            </a:prstGeom>
            <a:solidFill>
              <a:srgbClr val="3C3C8E"/>
            </a:solidFill>
            <a:ln w="9525" cap="flat" cmpd="sng" algn="ctr">
              <a:noFill/>
              <a:prstDash val="soli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defRPr/>
              </a:pP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A</a:t>
              </a:r>
              <a:r>
                <a:rPr lang="en-US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 Search </a:t>
              </a:r>
              <a:r>
                <a:rPr lang="en-US" altLang="zh-CN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S</a:t>
              </a:r>
              <a:r>
                <a:rPr lang="en-US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pace </a:t>
              </a: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Times New Roman" panose="02020603050405020304" pitchFamily="18" charset="0"/>
                </a:rPr>
                <a:t>of possible strategies</a:t>
              </a: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6D44B60C-D515-467F-B7CE-6C970EB2E1A7}"/>
                </a:ext>
              </a:extLst>
            </p:cNvPr>
            <p:cNvSpPr txBox="1"/>
            <p:nvPr/>
          </p:nvSpPr>
          <p:spPr>
            <a:xfrm>
              <a:off x="6020715" y="5011660"/>
              <a:ext cx="4455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=</a:t>
              </a: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D65C82D4-A2E1-4615-B856-F8967B05F512}"/>
                </a:ext>
              </a:extLst>
            </p:cNvPr>
            <p:cNvSpPr/>
            <p:nvPr/>
          </p:nvSpPr>
          <p:spPr>
            <a:xfrm>
              <a:off x="6525660" y="5138463"/>
              <a:ext cx="1750262" cy="581918"/>
            </a:xfrm>
            <a:prstGeom prst="roundRect">
              <a:avLst/>
            </a:prstGeom>
            <a:solidFill>
              <a:srgbClr val="3C3C8E"/>
            </a:solidFill>
            <a:ln w="9525" cap="flat" cmpd="sng" algn="ctr">
              <a:noFill/>
              <a:prstDash val="soli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defRPr/>
              </a:pP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Optimized</a:t>
              </a:r>
            </a:p>
            <a:p>
              <a:pPr algn="ctr" defTabSz="457200">
                <a:defRPr/>
              </a:pP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Strategies 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2719B78-39A0-4AA9-946A-EAC2DC532E9D}"/>
                </a:ext>
              </a:extLst>
            </p:cNvPr>
            <p:cNvSpPr txBox="1"/>
            <p:nvPr/>
          </p:nvSpPr>
          <p:spPr>
            <a:xfrm>
              <a:off x="2939456" y="5003820"/>
              <a:ext cx="6284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+</a:t>
              </a: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3FA49A98-855D-410E-938B-EE8C1053A27C}"/>
                </a:ext>
              </a:extLst>
            </p:cNvPr>
            <p:cNvSpPr/>
            <p:nvPr/>
          </p:nvSpPr>
          <p:spPr>
            <a:xfrm>
              <a:off x="3503757" y="5072381"/>
              <a:ext cx="2457601" cy="648000"/>
            </a:xfrm>
            <a:prstGeom prst="roundRect">
              <a:avLst/>
            </a:prstGeom>
            <a:solidFill>
              <a:srgbClr val="3C3C8E"/>
            </a:solidFill>
            <a:ln w="9525" cap="flat" cmpd="sng" algn="ctr">
              <a:noFill/>
              <a:prstDash val="soli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defRPr/>
              </a:pP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A </a:t>
              </a:r>
              <a:r>
                <a:rPr lang="en-US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Cost Model</a:t>
              </a: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 and </a:t>
              </a:r>
            </a:p>
            <a:p>
              <a:pPr algn="ctr" defTabSz="457200">
                <a:defRPr/>
              </a:pPr>
              <a:r>
                <a: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a </a:t>
              </a:r>
              <a:r>
                <a:rPr lang="en-US" altLang="zh-CN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S</a:t>
              </a:r>
              <a:r>
                <a:rPr lang="en-US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earch </a:t>
              </a:r>
              <a:r>
                <a:rPr lang="en-US" altLang="zh-CN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A</a:t>
              </a:r>
              <a:r>
                <a:rPr lang="en-US" b="1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rPr>
                <a:t>lgorithm</a:t>
              </a:r>
              <a:endParaRPr lang="en-US" kern="0">
                <a:solidFill>
                  <a:srgbClr val="FFFFFF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7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  <a:pPr/>
              <a:t>9</a:t>
            </a:fld>
            <a:endParaRPr lang="zh-CN" altLang="en-US">
              <a:latin typeface="+mn-ea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09AC4E2B-0060-465F-8804-23F86CA71820}"/>
              </a:ext>
            </a:extLst>
          </p:cNvPr>
          <p:cNvSpPr txBox="1"/>
          <p:nvPr/>
        </p:nvSpPr>
        <p:spPr>
          <a:xfrm>
            <a:off x="2103845" y="1016045"/>
            <a:ext cx="7984311" cy="148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关键点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如何构建一个包含最优并行策略的策略空间？</a:t>
            </a:r>
            <a:endParaRPr lang="en-US" altLang="zh-CN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如何高效地探索上述策略空间？</a:t>
            </a:r>
            <a:endParaRPr lang="en-US" sz="240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CB9F0B7-D553-4EAA-AC22-8DDDC453BE24}"/>
              </a:ext>
            </a:extLst>
          </p:cNvPr>
          <p:cNvGrpSpPr/>
          <p:nvPr/>
        </p:nvGrpSpPr>
        <p:grpSpPr>
          <a:xfrm>
            <a:off x="2180056" y="2717347"/>
            <a:ext cx="7831888" cy="3002351"/>
            <a:chOff x="628092" y="1251346"/>
            <a:chExt cx="7831888" cy="300235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76DDE37-C22A-4BE4-909E-F92CEA410BC1}"/>
                </a:ext>
              </a:extLst>
            </p:cNvPr>
            <p:cNvGrpSpPr/>
            <p:nvPr/>
          </p:nvGrpSpPr>
          <p:grpSpPr>
            <a:xfrm>
              <a:off x="628092" y="1269075"/>
              <a:ext cx="2524110" cy="2974942"/>
              <a:chOff x="510464" y="5138462"/>
              <a:chExt cx="2484955" cy="297494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9ABC648-3B25-48F7-82CE-C565A2B3B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464" y="5138462"/>
                <a:ext cx="2480910" cy="648000"/>
              </a:xfrm>
              <a:prstGeom prst="roundRect">
                <a:avLst/>
              </a:prstGeom>
              <a:solidFill>
                <a:srgbClr val="3C3C8E"/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 Search </a:t>
                </a:r>
                <a:r>
                  <a:rPr lang="en-US" altLang="zh-CN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pace </a:t>
                </a: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of possible strategies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3D5A5A-F8F8-45E9-96DA-10F2C292AB3A}"/>
                  </a:ext>
                </a:extLst>
              </p:cNvPr>
              <p:cNvSpPr txBox="1"/>
              <p:nvPr/>
            </p:nvSpPr>
            <p:spPr>
              <a:xfrm>
                <a:off x="601244" y="7343963"/>
                <a:ext cx="4455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sz="4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=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5DA5CEB9-53F7-4B0B-9C60-8A7A1B28DD49}"/>
                  </a:ext>
                </a:extLst>
              </p:cNvPr>
              <p:cNvSpPr/>
              <p:nvPr/>
            </p:nvSpPr>
            <p:spPr>
              <a:xfrm>
                <a:off x="1219296" y="7375755"/>
                <a:ext cx="1772078" cy="648000"/>
              </a:xfrm>
              <a:prstGeom prst="roundRect">
                <a:avLst/>
              </a:prstGeom>
              <a:solidFill>
                <a:srgbClr val="3C3C8E"/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Optimized</a:t>
                </a:r>
              </a:p>
              <a:p>
                <a:pPr algn="ctr" defTabSz="457200">
                  <a:defRPr/>
                </a:pP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strategies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95C780-5F08-4F96-923D-7C37994F8FF0}"/>
                  </a:ext>
                </a:extLst>
              </p:cNvPr>
              <p:cNvSpPr txBox="1"/>
              <p:nvPr/>
            </p:nvSpPr>
            <p:spPr>
              <a:xfrm>
                <a:off x="1408063" y="5681017"/>
                <a:ext cx="628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sz="4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+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9E1FB04-DA4B-4A9F-9788-7E078E23DD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509" y="6318753"/>
                <a:ext cx="2480910" cy="648000"/>
              </a:xfrm>
              <a:prstGeom prst="roundRect">
                <a:avLst/>
              </a:prstGeom>
              <a:solidFill>
                <a:srgbClr val="3C3C8E"/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A </a:t>
                </a:r>
                <a:r>
                  <a:rPr lang="en-US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Cost Model</a:t>
                </a: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 and </a:t>
                </a:r>
              </a:p>
              <a:p>
                <a:pPr algn="ctr" defTabSz="457200">
                  <a:defRPr/>
                </a:pPr>
                <a:r>
                  <a:rPr lang="en-US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a </a:t>
                </a:r>
                <a:r>
                  <a:rPr lang="en-US" altLang="zh-CN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S</a:t>
                </a:r>
                <a:r>
                  <a:rPr lang="en-US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earch </a:t>
                </a:r>
                <a:r>
                  <a:rPr lang="en-US" altLang="zh-CN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A</a:t>
                </a:r>
                <a:r>
                  <a:rPr lang="en-US" b="1" kern="0">
                    <a:solidFill>
                      <a:srgbClr val="FFFFFF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Arial" panose="020B0604020202020204" pitchFamily="34" charset="0"/>
                  </a:rPr>
                  <a:t>lgorithm</a:t>
                </a:r>
                <a:endParaRPr lang="en-US" kern="0">
                  <a:solidFill>
                    <a:srgbClr val="FFFFFF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79">
              <a:extLst>
                <a:ext uri="{FF2B5EF4-FFF2-40B4-BE49-F238E27FC236}">
                  <a16:creationId xmlns:a16="http://schemas.microsoft.com/office/drawing/2014/main" id="{2A4CED6F-85A7-4340-B540-C3CB37BD4242}"/>
                </a:ext>
              </a:extLst>
            </p:cNvPr>
            <p:cNvSpPr txBox="1"/>
            <p:nvPr/>
          </p:nvSpPr>
          <p:spPr>
            <a:xfrm>
              <a:off x="6489075" y="3805722"/>
              <a:ext cx="1970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Parallelization</a:t>
              </a:r>
            </a:p>
          </p:txBody>
        </p:sp>
        <p:sp>
          <p:nvSpPr>
            <p:cNvPr id="46" name="Rounded Rectangle 140">
              <a:extLst>
                <a:ext uri="{FF2B5EF4-FFF2-40B4-BE49-F238E27FC236}">
                  <a16:creationId xmlns:a16="http://schemas.microsoft.com/office/drawing/2014/main" id="{01ADB180-EBDD-425F-AE3E-D2C2FB21E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2179" y="1251346"/>
              <a:ext cx="2520000" cy="648000"/>
            </a:xfrm>
            <a:prstGeom prst="roundRect">
              <a:avLst/>
            </a:prstGeom>
            <a:noFill/>
            <a:ln w="28575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SOAP</a:t>
              </a:r>
              <a:r>
                <a:rPr lang="en-US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search space</a:t>
              </a:r>
            </a:p>
          </p:txBody>
        </p:sp>
        <p:sp>
          <p:nvSpPr>
            <p:cNvPr id="47" name="Rounded Rectangle 142">
              <a:extLst>
                <a:ext uri="{FF2B5EF4-FFF2-40B4-BE49-F238E27FC236}">
                  <a16:creationId xmlns:a16="http://schemas.microsoft.com/office/drawing/2014/main" id="{970AEE3B-7451-440B-B18E-8ABF96C2B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2179" y="2395862"/>
              <a:ext cx="2520000" cy="668394"/>
            </a:xfrm>
            <a:prstGeom prst="roundRect">
              <a:avLst/>
            </a:prstGeom>
            <a:noFill/>
            <a:ln w="28575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MCMC</a:t>
              </a:r>
            </a:p>
            <a:p>
              <a:pPr algn="ctr"/>
              <a:r>
                <a:rPr lang="en-US" sz="2000" b="1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search Algo.</a:t>
              </a:r>
              <a:endParaRPr lang="en-US" b="1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48" name="Straight Arrow Connector 143">
              <a:extLst>
                <a:ext uri="{FF2B5EF4-FFF2-40B4-BE49-F238E27FC236}">
                  <a16:creationId xmlns:a16="http://schemas.microsoft.com/office/drawing/2014/main" id="{C41166FC-A79D-44E2-9588-36B3416312F5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>
              <a:off x="4952179" y="1899346"/>
              <a:ext cx="0" cy="496516"/>
            </a:xfrm>
            <a:prstGeom prst="straightConnector1">
              <a:avLst/>
            </a:prstGeom>
            <a:ln w="38100">
              <a:solidFill>
                <a:srgbClr val="3C3C8E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144">
              <a:extLst>
                <a:ext uri="{FF2B5EF4-FFF2-40B4-BE49-F238E27FC236}">
                  <a16:creationId xmlns:a16="http://schemas.microsoft.com/office/drawing/2014/main" id="{B0A23E6B-1443-468A-B91A-5D9B21428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2179" y="3605697"/>
              <a:ext cx="2520000" cy="648000"/>
            </a:xfrm>
            <a:prstGeom prst="roundRect">
              <a:avLst/>
            </a:prstGeom>
            <a:noFill/>
            <a:ln w="28575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3C3C8E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Strategy</a:t>
              </a:r>
              <a:endParaRPr lang="en-US" altLang="zh-CN" sz="2000" b="1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Best Found</a:t>
              </a:r>
            </a:p>
          </p:txBody>
        </p:sp>
        <p:cxnSp>
          <p:nvCxnSpPr>
            <p:cNvPr id="50" name="Straight Arrow Connector 145">
              <a:extLst>
                <a:ext uri="{FF2B5EF4-FFF2-40B4-BE49-F238E27FC236}">
                  <a16:creationId xmlns:a16="http://schemas.microsoft.com/office/drawing/2014/main" id="{3147F154-3F12-4AAD-A9A3-81D45E63F2FD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>
              <a:off x="4952179" y="3064256"/>
              <a:ext cx="0" cy="541441"/>
            </a:xfrm>
            <a:prstGeom prst="straightConnector1">
              <a:avLst/>
            </a:prstGeom>
            <a:ln w="38100">
              <a:solidFill>
                <a:srgbClr val="3C3C8E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78A8BF26-D071-4CD8-978D-49789585552B}"/>
                </a:ext>
              </a:extLst>
            </p:cNvPr>
            <p:cNvGrpSpPr/>
            <p:nvPr/>
          </p:nvGrpSpPr>
          <p:grpSpPr>
            <a:xfrm>
              <a:off x="6687871" y="1306455"/>
              <a:ext cx="1573321" cy="2315170"/>
              <a:chOff x="6560206" y="2718714"/>
              <a:chExt cx="1573321" cy="2315170"/>
            </a:xfrm>
          </p:grpSpPr>
          <p:sp>
            <p:nvSpPr>
              <p:cNvPr id="13" name="Rounded Rectangle 82">
                <a:extLst>
                  <a:ext uri="{FF2B5EF4-FFF2-40B4-BE49-F238E27FC236}">
                    <a16:creationId xmlns:a16="http://schemas.microsoft.com/office/drawing/2014/main" id="{4B31D9AE-AA5F-458C-916F-AF522E049899}"/>
                  </a:ext>
                </a:extLst>
              </p:cNvPr>
              <p:cNvSpPr/>
              <p:nvPr/>
            </p:nvSpPr>
            <p:spPr>
              <a:xfrm rot="16200000">
                <a:off x="6846718" y="2432203"/>
                <a:ext cx="1000298" cy="15733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83">
                <a:extLst>
                  <a:ext uri="{FF2B5EF4-FFF2-40B4-BE49-F238E27FC236}">
                    <a16:creationId xmlns:a16="http://schemas.microsoft.com/office/drawing/2014/main" id="{FB70E8AE-3A24-48D5-BDC0-C16144059DCD}"/>
                  </a:ext>
                </a:extLst>
              </p:cNvPr>
              <p:cNvGrpSpPr/>
              <p:nvPr/>
            </p:nvGrpSpPr>
            <p:grpSpPr>
              <a:xfrm rot="5400000">
                <a:off x="6929022" y="2472071"/>
                <a:ext cx="700514" cy="1278252"/>
                <a:chOff x="7819900" y="2300645"/>
                <a:chExt cx="796305" cy="1453046"/>
              </a:xfrm>
            </p:grpSpPr>
            <p:sp>
              <p:nvSpPr>
                <p:cNvPr id="15" name="Oval 84">
                  <a:extLst>
                    <a:ext uri="{FF2B5EF4-FFF2-40B4-BE49-F238E27FC236}">
                      <a16:creationId xmlns:a16="http://schemas.microsoft.com/office/drawing/2014/main" id="{4AF2F747-AD9D-4F2B-9389-242C8944E2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111574" y="3568643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86">
                  <a:extLst>
                    <a:ext uri="{FF2B5EF4-FFF2-40B4-BE49-F238E27FC236}">
                      <a16:creationId xmlns:a16="http://schemas.microsoft.com/office/drawing/2014/main" id="{90CE0F9F-01FD-4EEB-A7BD-C2B8976CD6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7819900" y="3085275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87">
                  <a:extLst>
                    <a:ext uri="{FF2B5EF4-FFF2-40B4-BE49-F238E27FC236}">
                      <a16:creationId xmlns:a16="http://schemas.microsoft.com/office/drawing/2014/main" id="{E80CAFE9-C52E-4DBA-938F-6FB1D0689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000664" y="3085276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88">
                  <a:extLst>
                    <a:ext uri="{FF2B5EF4-FFF2-40B4-BE49-F238E27FC236}">
                      <a16:creationId xmlns:a16="http://schemas.microsoft.com/office/drawing/2014/main" id="{EC4914D6-B2FA-4D09-9EAA-7A4E13F7F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431157" y="3085276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Arrow Connector 89">
                  <a:extLst>
                    <a:ext uri="{FF2B5EF4-FFF2-40B4-BE49-F238E27FC236}">
                      <a16:creationId xmlns:a16="http://schemas.microsoft.com/office/drawing/2014/main" id="{AE2289BA-97B6-40EC-A37D-18A0471DDC76}"/>
                    </a:ext>
                  </a:extLst>
                </p:cNvPr>
                <p:cNvCxnSpPr>
                  <a:cxnSpLocks noChangeAspect="1"/>
                  <a:stCxn id="18" idx="2"/>
                  <a:endCxn id="15" idx="5"/>
                </p:cNvCxnSpPr>
                <p:nvPr/>
              </p:nvCxnSpPr>
              <p:spPr>
                <a:xfrm flipH="1">
                  <a:off x="8269523" y="3270324"/>
                  <a:ext cx="254158" cy="325419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90">
                  <a:extLst>
                    <a:ext uri="{FF2B5EF4-FFF2-40B4-BE49-F238E27FC236}">
                      <a16:creationId xmlns:a16="http://schemas.microsoft.com/office/drawing/2014/main" id="{ECC87490-C95E-460E-8967-3688149C9EEE}"/>
                    </a:ext>
                  </a:extLst>
                </p:cNvPr>
                <p:cNvSpPr/>
                <p:nvPr/>
              </p:nvSpPr>
              <p:spPr>
                <a:xfrm>
                  <a:off x="7819900" y="2981534"/>
                  <a:ext cx="360296" cy="360297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91">
                  <a:extLst>
                    <a:ext uri="{FF2B5EF4-FFF2-40B4-BE49-F238E27FC236}">
                      <a16:creationId xmlns:a16="http://schemas.microsoft.com/office/drawing/2014/main" id="{60D4F759-052F-4EEF-93EB-62056A7A3BCF}"/>
                    </a:ext>
                  </a:extLst>
                </p:cNvPr>
                <p:cNvCxnSpPr>
                  <a:cxnSpLocks noChangeAspect="1"/>
                  <a:stCxn id="20" idx="0"/>
                  <a:endCxn id="26" idx="4"/>
                </p:cNvCxnSpPr>
                <p:nvPr/>
              </p:nvCxnSpPr>
              <p:spPr>
                <a:xfrm flipV="1">
                  <a:off x="8000048" y="2693035"/>
                  <a:ext cx="224998" cy="288498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92">
                  <a:extLst>
                    <a:ext uri="{FF2B5EF4-FFF2-40B4-BE49-F238E27FC236}">
                      <a16:creationId xmlns:a16="http://schemas.microsoft.com/office/drawing/2014/main" id="{7D7FA10F-1ED5-4EA6-9B70-31C4DC9EDAB5}"/>
                    </a:ext>
                  </a:extLst>
                </p:cNvPr>
                <p:cNvCxnSpPr>
                  <a:cxnSpLocks noChangeAspect="1"/>
                  <a:stCxn id="15" idx="7"/>
                  <a:endCxn id="20" idx="4"/>
                </p:cNvCxnSpPr>
                <p:nvPr/>
              </p:nvCxnSpPr>
              <p:spPr>
                <a:xfrm flipH="1" flipV="1">
                  <a:off x="8000048" y="3341829"/>
                  <a:ext cx="138626" cy="253912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93">
                  <a:extLst>
                    <a:ext uri="{FF2B5EF4-FFF2-40B4-BE49-F238E27FC236}">
                      <a16:creationId xmlns:a16="http://schemas.microsoft.com/office/drawing/2014/main" id="{438354D6-8D6C-40E8-8D44-C73739D20B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138571" y="2512893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94">
                  <a:extLst>
                    <a:ext uri="{FF2B5EF4-FFF2-40B4-BE49-F238E27FC236}">
                      <a16:creationId xmlns:a16="http://schemas.microsoft.com/office/drawing/2014/main" id="{738F224E-8E02-4D77-A578-730A9ADF0F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041719" y="2359774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95">
                  <a:extLst>
                    <a:ext uri="{FF2B5EF4-FFF2-40B4-BE49-F238E27FC236}">
                      <a16:creationId xmlns:a16="http://schemas.microsoft.com/office/drawing/2014/main" id="{1A99AC96-E91A-43F6-9C5A-C3B89DA520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227912" y="2359774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96">
                  <a:extLst>
                    <a:ext uri="{FF2B5EF4-FFF2-40B4-BE49-F238E27FC236}">
                      <a16:creationId xmlns:a16="http://schemas.microsoft.com/office/drawing/2014/main" id="{604B4525-B4F4-49B1-9F4D-B3BD0F539838}"/>
                    </a:ext>
                  </a:extLst>
                </p:cNvPr>
                <p:cNvSpPr/>
                <p:nvPr/>
              </p:nvSpPr>
              <p:spPr>
                <a:xfrm>
                  <a:off x="8028851" y="2300645"/>
                  <a:ext cx="392391" cy="392391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Arrow Connector 97">
                  <a:extLst>
                    <a:ext uri="{FF2B5EF4-FFF2-40B4-BE49-F238E27FC236}">
                      <a16:creationId xmlns:a16="http://schemas.microsoft.com/office/drawing/2014/main" id="{2E1A8536-3B04-4165-A503-ECA34091EAE1}"/>
                    </a:ext>
                  </a:extLst>
                </p:cNvPr>
                <p:cNvCxnSpPr>
                  <a:cxnSpLocks noChangeAspect="1"/>
                  <a:stCxn id="26" idx="4"/>
                  <a:endCxn id="18" idx="6"/>
                </p:cNvCxnSpPr>
                <p:nvPr/>
              </p:nvCxnSpPr>
              <p:spPr>
                <a:xfrm>
                  <a:off x="8225046" y="2693035"/>
                  <a:ext cx="298635" cy="392240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99">
                <a:extLst>
                  <a:ext uri="{FF2B5EF4-FFF2-40B4-BE49-F238E27FC236}">
                    <a16:creationId xmlns:a16="http://schemas.microsoft.com/office/drawing/2014/main" id="{23F9CE91-6CD6-4AF1-BA7F-8BACC4CFA42C}"/>
                  </a:ext>
                </a:extLst>
              </p:cNvPr>
              <p:cNvSpPr txBox="1"/>
              <p:nvPr/>
            </p:nvSpPr>
            <p:spPr>
              <a:xfrm>
                <a:off x="6960131" y="3442091"/>
                <a:ext cx="8811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Device 1</a:t>
                </a:r>
              </a:p>
            </p:txBody>
          </p:sp>
          <p:sp>
            <p:nvSpPr>
              <p:cNvPr id="29" name="Rounded Rectangle 100">
                <a:extLst>
                  <a:ext uri="{FF2B5EF4-FFF2-40B4-BE49-F238E27FC236}">
                    <a16:creationId xmlns:a16="http://schemas.microsoft.com/office/drawing/2014/main" id="{6CA7F002-638D-4669-B8F4-55C566900F84}"/>
                  </a:ext>
                </a:extLst>
              </p:cNvPr>
              <p:cNvSpPr/>
              <p:nvPr/>
            </p:nvSpPr>
            <p:spPr>
              <a:xfrm rot="16200000">
                <a:off x="6846717" y="3720122"/>
                <a:ext cx="1000298" cy="15733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101">
                <a:extLst>
                  <a:ext uri="{FF2B5EF4-FFF2-40B4-BE49-F238E27FC236}">
                    <a16:creationId xmlns:a16="http://schemas.microsoft.com/office/drawing/2014/main" id="{18546950-4B5C-46F0-90F3-1FC688BE7206}"/>
                  </a:ext>
                </a:extLst>
              </p:cNvPr>
              <p:cNvGrpSpPr/>
              <p:nvPr/>
            </p:nvGrpSpPr>
            <p:grpSpPr>
              <a:xfrm rot="5400000">
                <a:off x="6929021" y="3759990"/>
                <a:ext cx="700514" cy="1278252"/>
                <a:chOff x="7819900" y="2300645"/>
                <a:chExt cx="796305" cy="1453046"/>
              </a:xfrm>
            </p:grpSpPr>
            <p:sp>
              <p:nvSpPr>
                <p:cNvPr id="31" name="Oval 102">
                  <a:extLst>
                    <a:ext uri="{FF2B5EF4-FFF2-40B4-BE49-F238E27FC236}">
                      <a16:creationId xmlns:a16="http://schemas.microsoft.com/office/drawing/2014/main" id="{9C31559A-E060-4051-AF04-A19A3475F1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111574" y="3568643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104">
                  <a:extLst>
                    <a:ext uri="{FF2B5EF4-FFF2-40B4-BE49-F238E27FC236}">
                      <a16:creationId xmlns:a16="http://schemas.microsoft.com/office/drawing/2014/main" id="{B14ADBB9-7524-42D7-B55E-C0EB2CAAFC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7819900" y="3085275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105">
                  <a:extLst>
                    <a:ext uri="{FF2B5EF4-FFF2-40B4-BE49-F238E27FC236}">
                      <a16:creationId xmlns:a16="http://schemas.microsoft.com/office/drawing/2014/main" id="{8EBE5F1D-372E-4385-A24C-F12890DF4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000664" y="3085276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106">
                  <a:extLst>
                    <a:ext uri="{FF2B5EF4-FFF2-40B4-BE49-F238E27FC236}">
                      <a16:creationId xmlns:a16="http://schemas.microsoft.com/office/drawing/2014/main" id="{D5781CB3-C896-4B88-9B30-2DD02BE1E1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431157" y="3085276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Arrow Connector 107">
                  <a:extLst>
                    <a:ext uri="{FF2B5EF4-FFF2-40B4-BE49-F238E27FC236}">
                      <a16:creationId xmlns:a16="http://schemas.microsoft.com/office/drawing/2014/main" id="{2193C824-2E40-4427-9B48-3B17AE95FABF}"/>
                    </a:ext>
                  </a:extLst>
                </p:cNvPr>
                <p:cNvCxnSpPr>
                  <a:cxnSpLocks noChangeAspect="1"/>
                  <a:stCxn id="34" idx="2"/>
                  <a:endCxn id="31" idx="5"/>
                </p:cNvCxnSpPr>
                <p:nvPr/>
              </p:nvCxnSpPr>
              <p:spPr>
                <a:xfrm flipH="1">
                  <a:off x="8269523" y="3270324"/>
                  <a:ext cx="254158" cy="325419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108">
                  <a:extLst>
                    <a:ext uri="{FF2B5EF4-FFF2-40B4-BE49-F238E27FC236}">
                      <a16:creationId xmlns:a16="http://schemas.microsoft.com/office/drawing/2014/main" id="{2E93C999-A283-43C2-A56B-1C2EC10D6561}"/>
                    </a:ext>
                  </a:extLst>
                </p:cNvPr>
                <p:cNvSpPr/>
                <p:nvPr/>
              </p:nvSpPr>
              <p:spPr>
                <a:xfrm>
                  <a:off x="7819900" y="2981534"/>
                  <a:ext cx="360296" cy="360297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Arrow Connector 109">
                  <a:extLst>
                    <a:ext uri="{FF2B5EF4-FFF2-40B4-BE49-F238E27FC236}">
                      <a16:creationId xmlns:a16="http://schemas.microsoft.com/office/drawing/2014/main" id="{1C8E51CE-82FB-4D49-BA52-B74685F764FD}"/>
                    </a:ext>
                  </a:extLst>
                </p:cNvPr>
                <p:cNvCxnSpPr>
                  <a:cxnSpLocks noChangeAspect="1"/>
                  <a:stCxn id="36" idx="0"/>
                  <a:endCxn id="42" idx="4"/>
                </p:cNvCxnSpPr>
                <p:nvPr/>
              </p:nvCxnSpPr>
              <p:spPr>
                <a:xfrm flipV="1">
                  <a:off x="8000048" y="2693035"/>
                  <a:ext cx="224998" cy="288498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110">
                  <a:extLst>
                    <a:ext uri="{FF2B5EF4-FFF2-40B4-BE49-F238E27FC236}">
                      <a16:creationId xmlns:a16="http://schemas.microsoft.com/office/drawing/2014/main" id="{C4F22CBE-23AC-4FEA-91BB-E39AF7008698}"/>
                    </a:ext>
                  </a:extLst>
                </p:cNvPr>
                <p:cNvCxnSpPr>
                  <a:cxnSpLocks noChangeAspect="1"/>
                  <a:stCxn id="31" idx="7"/>
                  <a:endCxn id="36" idx="4"/>
                </p:cNvCxnSpPr>
                <p:nvPr/>
              </p:nvCxnSpPr>
              <p:spPr>
                <a:xfrm flipH="1" flipV="1">
                  <a:off x="8000048" y="3341829"/>
                  <a:ext cx="138626" cy="253912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111">
                  <a:extLst>
                    <a:ext uri="{FF2B5EF4-FFF2-40B4-BE49-F238E27FC236}">
                      <a16:creationId xmlns:a16="http://schemas.microsoft.com/office/drawing/2014/main" id="{AF516101-C7B3-4D9C-A3CA-6F40132108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138571" y="2512893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112">
                  <a:extLst>
                    <a:ext uri="{FF2B5EF4-FFF2-40B4-BE49-F238E27FC236}">
                      <a16:creationId xmlns:a16="http://schemas.microsoft.com/office/drawing/2014/main" id="{8DCC1FB1-2A39-4361-A485-40C11121F3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041719" y="2359774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113">
                  <a:extLst>
                    <a:ext uri="{FF2B5EF4-FFF2-40B4-BE49-F238E27FC236}">
                      <a16:creationId xmlns:a16="http://schemas.microsoft.com/office/drawing/2014/main" id="{36BBBD73-E66E-4455-A5EB-ED2AE0431B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8227912" y="2359774"/>
                  <a:ext cx="185048" cy="1850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114">
                  <a:extLst>
                    <a:ext uri="{FF2B5EF4-FFF2-40B4-BE49-F238E27FC236}">
                      <a16:creationId xmlns:a16="http://schemas.microsoft.com/office/drawing/2014/main" id="{F32BCB09-EDB9-4216-B7E8-17CF5D97475D}"/>
                    </a:ext>
                  </a:extLst>
                </p:cNvPr>
                <p:cNvSpPr/>
                <p:nvPr/>
              </p:nvSpPr>
              <p:spPr>
                <a:xfrm>
                  <a:off x="8028851" y="2300645"/>
                  <a:ext cx="392391" cy="392391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115">
                  <a:extLst>
                    <a:ext uri="{FF2B5EF4-FFF2-40B4-BE49-F238E27FC236}">
                      <a16:creationId xmlns:a16="http://schemas.microsoft.com/office/drawing/2014/main" id="{B3E8A174-F360-45F8-9860-DC3194E1B014}"/>
                    </a:ext>
                  </a:extLst>
                </p:cNvPr>
                <p:cNvCxnSpPr>
                  <a:cxnSpLocks noChangeAspect="1"/>
                  <a:stCxn id="42" idx="4"/>
                  <a:endCxn id="34" idx="6"/>
                </p:cNvCxnSpPr>
                <p:nvPr/>
              </p:nvCxnSpPr>
              <p:spPr>
                <a:xfrm>
                  <a:off x="8225046" y="2693035"/>
                  <a:ext cx="298635" cy="392240"/>
                </a:xfrm>
                <a:prstGeom prst="straightConnector1">
                  <a:avLst/>
                </a:prstGeom>
                <a:ln w="28575" cmpd="sng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116">
                <a:extLst>
                  <a:ext uri="{FF2B5EF4-FFF2-40B4-BE49-F238E27FC236}">
                    <a16:creationId xmlns:a16="http://schemas.microsoft.com/office/drawing/2014/main" id="{71E44960-EE08-4165-8D06-553417AF2CE9}"/>
                  </a:ext>
                </a:extLst>
              </p:cNvPr>
              <p:cNvSpPr txBox="1"/>
              <p:nvPr/>
            </p:nvSpPr>
            <p:spPr>
              <a:xfrm>
                <a:off x="6922236" y="4726107"/>
                <a:ext cx="9432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Device N</a:t>
                </a:r>
              </a:p>
            </p:txBody>
          </p:sp>
          <p:sp>
            <p:nvSpPr>
              <p:cNvPr id="72" name="TextBox 7">
                <a:extLst>
                  <a:ext uri="{FF2B5EF4-FFF2-40B4-BE49-F238E27FC236}">
                    <a16:creationId xmlns:a16="http://schemas.microsoft.com/office/drawing/2014/main" id="{9EC1CBF3-77CF-405E-BE7E-BA9CE58D01D1}"/>
                  </a:ext>
                </a:extLst>
              </p:cNvPr>
              <p:cNvSpPr txBox="1"/>
              <p:nvPr/>
            </p:nvSpPr>
            <p:spPr>
              <a:xfrm>
                <a:off x="7027666" y="3491686"/>
                <a:ext cx="6383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sz="4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50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eb054f59-82a5-4c76-9427-0f80d850be40"/>
</p:tagLst>
</file>

<file path=ppt/theme/theme1.xml><?xml version="1.0" encoding="utf-8"?>
<a:theme xmlns:a="http://schemas.openxmlformats.org/drawingml/2006/main" name="主题5">
  <a:themeElements>
    <a:clrScheme name="自定义 4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CE4C4B"/>
      </a:accent2>
      <a:accent3>
        <a:srgbClr val="A7AA9D"/>
      </a:accent3>
      <a:accent4>
        <a:srgbClr val="778495"/>
      </a:accent4>
      <a:accent5>
        <a:srgbClr val="586270"/>
      </a:accent5>
      <a:accent6>
        <a:srgbClr val="56595B"/>
      </a:accent6>
      <a:hlink>
        <a:srgbClr val="0F6FC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CE4C4B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CE4C4B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7069</TotalTime>
  <Words>1894</Words>
  <Application>Microsoft Office PowerPoint</Application>
  <PresentationFormat>宽屏</PresentationFormat>
  <Paragraphs>287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等线</vt:lpstr>
      <vt:lpstr>思源黑体 CN</vt:lpstr>
      <vt:lpstr>微软雅黑</vt:lpstr>
      <vt:lpstr>Arial</vt:lpstr>
      <vt:lpstr>Times New Roman</vt:lpstr>
      <vt:lpstr>Wingdings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yuchen wang</cp:lastModifiedBy>
  <cp:revision>934</cp:revision>
  <cp:lastPrinted>2020-07-02T13:43:08Z</cp:lastPrinted>
  <dcterms:created xsi:type="dcterms:W3CDTF">2017-09-24T16:00:00Z</dcterms:created>
  <dcterms:modified xsi:type="dcterms:W3CDTF">2020-07-03T01:32:27Z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2018-08-22T08:40:42.0572491Z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